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Lst>
  <p:sldSz cx="9144000" cy="5143500" type="screen16x9"/>
  <p:notesSz cx="6858000" cy="9144000"/>
  <p:embeddedFontLst>
    <p:embeddedFont>
      <p:font typeface="Arial Black" panose="020B0604020202020204" pitchFamily="34" charset="0"/>
      <p:regular r:id="rId30"/>
      <p:bold r:id="rId31"/>
    </p:embeddedFont>
    <p:embeddedFont>
      <p:font typeface="Consolas" panose="020B0609020204030204" pitchFamily="49" charset="0"/>
      <p:regular r:id="rId32"/>
      <p:bold r:id="rId33"/>
      <p:italic r:id="rId34"/>
      <p:boldItalic r:id="rId35"/>
    </p:embeddedFont>
    <p:embeddedFont>
      <p:font typeface="Lato" panose="020F0502020204030203"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2"/>
  </p:normalViewPr>
  <p:slideViewPr>
    <p:cSldViewPr snapToGrid="0">
      <p:cViewPr varScale="1">
        <p:scale>
          <a:sx n="169" d="100"/>
          <a:sy n="169" d="100"/>
        </p:scale>
        <p:origin x="192" y="3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5B5B5B"/>
                </a:solidFill>
                <a:latin typeface="Arial"/>
                <a:ea typeface="Arial"/>
                <a:cs typeface="Arial"/>
                <a:sym typeface="Arial"/>
              </a:rPr>
              <a:t>‹#›</a:t>
            </a:fld>
            <a:endParaRPr sz="1200" b="0" i="0" u="none" strike="noStrike" cap="none">
              <a:solidFill>
                <a:srgbClr val="5B5B5B"/>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document/d/1WFYDpOuBkSbCBg7l2ah6dbXl-mL2taiBVElJ9IFJa8k/edit?tab=t.hq7wljb8c1e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google.com/presentation/d/1uThFDInwMAwgRSI8XV61aBo58LzIBU7p7ZdcClSNd5o/edit#slide=id.g2731c481a3a_2_27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6769f92e4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6769f92e4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https://docs.google.com/document/d/1WFYDpOuBkSbCBg7l2ah6dbXl-mL2taiBVElJ9IFJa8k/edit?tab=t.hq7wljb8c1ed</a:t>
            </a:r>
            <a:r>
              <a:rPr lang="en-US"/>
              <a:t> </a:t>
            </a:r>
            <a:endParaRPr/>
          </a:p>
        </p:txBody>
      </p:sp>
      <p:sp>
        <p:nvSpPr>
          <p:cNvPr id="299" name="Google Shape;299;g36769f92e4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6769f92e43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6769f92e43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36769f92e43_0_1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6769f92e43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6769f92e43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Notes: </a:t>
            </a:r>
            <a:endParaRPr/>
          </a:p>
          <a:p>
            <a:pPr marL="457200" lvl="0" indent="-317500" algn="l" rtl="0">
              <a:spcBef>
                <a:spcPts val="0"/>
              </a:spcBef>
              <a:spcAft>
                <a:spcPts val="0"/>
              </a:spcAft>
              <a:buSzPts val="1400"/>
              <a:buChar char="●"/>
            </a:pPr>
            <a:r>
              <a:rPr lang="en-US" strike="sngStrike"/>
              <a:t>Consider adding a slide for the the view in a non org account where its only credits that are shown. </a:t>
            </a:r>
            <a:endParaRPr strike="sngStrike"/>
          </a:p>
          <a:p>
            <a:pPr marL="0" lvl="0" indent="0" algn="l" rtl="0">
              <a:spcBef>
                <a:spcPts val="0"/>
              </a:spcBef>
              <a:spcAft>
                <a:spcPts val="0"/>
              </a:spcAft>
              <a:buNone/>
            </a:pPr>
            <a:endParaRPr/>
          </a:p>
        </p:txBody>
      </p:sp>
      <p:sp>
        <p:nvSpPr>
          <p:cNvPr id="436" name="Google Shape;436;g36769f92e43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6769f92e43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6769f92e43_0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36769f92e43_0_1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6769f92e43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6769f92e43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potentially a picture</a:t>
            </a:r>
            <a:endParaRPr/>
          </a:p>
        </p:txBody>
      </p:sp>
      <p:sp>
        <p:nvSpPr>
          <p:cNvPr id="463" name="Google Shape;463;g36769f92e43_0_1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6769f92e43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6769f92e43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Alternate slide to 23</a:t>
            </a:r>
            <a:endParaRPr/>
          </a:p>
          <a:p>
            <a:pPr marL="0" lvl="0" indent="0" algn="l" rtl="0">
              <a:spcBef>
                <a:spcPts val="0"/>
              </a:spcBef>
              <a:spcAft>
                <a:spcPts val="0"/>
              </a:spcAft>
              <a:buNone/>
            </a:pPr>
            <a:endParaRPr/>
          </a:p>
          <a:p>
            <a:pPr marL="0" lvl="0" indent="0" algn="l" rtl="0">
              <a:spcBef>
                <a:spcPts val="0"/>
              </a:spcBef>
              <a:spcAft>
                <a:spcPts val="0"/>
              </a:spcAft>
              <a:buNone/>
            </a:pPr>
            <a:r>
              <a:rPr lang="en-US"/>
              <a:t>[sye] Still feel like “What Is It” Should actually say what query cost attribution actually does</a:t>
            </a:r>
            <a:endParaRPr/>
          </a:p>
        </p:txBody>
      </p:sp>
      <p:sp>
        <p:nvSpPr>
          <p:cNvPr id="499" name="Google Shape;499;g36769f92e43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6769f92e43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36769f92e43_0_3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36769f92e43_0_3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6769f92e43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6769f92e43_0_3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36769f92e43_0_3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6769f92e43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6769f92e43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36769f92e43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6769f92e43_0_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6769f92e43_0_3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g36769f92e43_0_3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6769f92e43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6769f92e43_0_3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Potentially any account can be used as the Hub. Preferably though use the Org account or OrgAdmin enabled account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769f92e4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6769f92e43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Before we get started, I do want to share that we will be discussing some forward looking statements in today’s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6769f92e43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6769f92e43_0_4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 non dark mode slides when available. also add spend display</a:t>
            </a:r>
            <a:endParaRPr/>
          </a:p>
        </p:txBody>
      </p:sp>
      <p:sp>
        <p:nvSpPr>
          <p:cNvPr id="757" name="Google Shape;757;g36769f92e43_0_4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6769f92e43_0_4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36769f92e43_0_4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36769f92e43_0_4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6769f92e43_0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6769f92e43_0_4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36769f92e43_0_4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6769f92e43_0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6769f92e43_0_4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5B5B5B"/>
                </a:solidFill>
              </a:rPr>
              <a:t>Ops notes</a:t>
            </a:r>
            <a:endParaRPr sz="1200">
              <a:solidFill>
                <a:srgbClr val="5B5B5B"/>
              </a:solidFill>
            </a:endParaRPr>
          </a:p>
          <a:p>
            <a:pPr marL="0" lvl="0" indent="0" algn="l" rtl="0">
              <a:spcBef>
                <a:spcPts val="0"/>
              </a:spcBef>
              <a:spcAft>
                <a:spcPts val="0"/>
              </a:spcAft>
              <a:buNone/>
            </a:pPr>
            <a:r>
              <a:rPr lang="en-US" sz="1200">
                <a:solidFill>
                  <a:srgbClr val="5B5B5B"/>
                </a:solidFill>
              </a:rPr>
              <a:t>Reports warehouses where</a:t>
            </a:r>
            <a:endParaRPr sz="1200">
              <a:solidFill>
                <a:srgbClr val="5B5B5B"/>
              </a:solidFill>
            </a:endParaRPr>
          </a:p>
          <a:p>
            <a:pPr marL="0" lvl="0" indent="0" algn="l" rtl="0">
              <a:spcBef>
                <a:spcPts val="0"/>
              </a:spcBef>
              <a:spcAft>
                <a:spcPts val="0"/>
              </a:spcAft>
              <a:buNone/>
            </a:pPr>
            <a:endParaRPr sz="1200">
              <a:solidFill>
                <a:srgbClr val="5B5B5B"/>
              </a:solidFill>
            </a:endParaRPr>
          </a:p>
          <a:p>
            <a:pPr marL="457200" lvl="0" indent="0" algn="l" rtl="0">
              <a:spcBef>
                <a:spcPts val="0"/>
              </a:spcBef>
              <a:spcAft>
                <a:spcPts val="0"/>
              </a:spcAft>
              <a:buNone/>
            </a:pPr>
            <a:r>
              <a:rPr lang="en-US" sz="1200">
                <a:solidFill>
                  <a:srgbClr val="5B5B5B"/>
                </a:solidFill>
              </a:rPr>
              <a:t>Idle time &gt; 50% </a:t>
            </a:r>
            <a:endParaRPr sz="1200">
              <a:solidFill>
                <a:srgbClr val="5B5B5B"/>
              </a:solidFill>
            </a:endParaRPr>
          </a:p>
          <a:p>
            <a:pPr marL="457200" lvl="0" indent="0" algn="l" rtl="0">
              <a:spcBef>
                <a:spcPts val="0"/>
              </a:spcBef>
              <a:spcAft>
                <a:spcPts val="0"/>
              </a:spcAft>
              <a:buNone/>
            </a:pPr>
            <a:endParaRPr sz="1200">
              <a:solidFill>
                <a:srgbClr val="5B5B5B"/>
              </a:solidFill>
            </a:endParaRPr>
          </a:p>
          <a:p>
            <a:pPr marL="457200" lvl="0" indent="0" algn="l" rtl="0">
              <a:spcBef>
                <a:spcPts val="0"/>
              </a:spcBef>
              <a:spcAft>
                <a:spcPts val="0"/>
              </a:spcAft>
              <a:buNone/>
            </a:pPr>
            <a:r>
              <a:rPr lang="en-US" sz="1200">
                <a:solidFill>
                  <a:srgbClr val="5B5B5B"/>
                </a:solidFill>
              </a:rPr>
              <a:t>and </a:t>
            </a:r>
            <a:endParaRPr sz="1200">
              <a:solidFill>
                <a:srgbClr val="5B5B5B"/>
              </a:solidFill>
            </a:endParaRPr>
          </a:p>
          <a:p>
            <a:pPr marL="457200" lvl="0" indent="0" algn="l" rtl="0">
              <a:spcBef>
                <a:spcPts val="0"/>
              </a:spcBef>
              <a:spcAft>
                <a:spcPts val="0"/>
              </a:spcAft>
              <a:buNone/>
            </a:pPr>
            <a:endParaRPr sz="1200">
              <a:solidFill>
                <a:srgbClr val="5B5B5B"/>
              </a:solidFill>
            </a:endParaRPr>
          </a:p>
          <a:p>
            <a:pPr marL="457200" lvl="0" indent="0" algn="l" rtl="0">
              <a:spcBef>
                <a:spcPts val="0"/>
              </a:spcBef>
              <a:spcAft>
                <a:spcPts val="0"/>
              </a:spcAft>
              <a:buNone/>
            </a:pPr>
            <a:r>
              <a:rPr lang="en-US" sz="1200">
                <a:solidFill>
                  <a:srgbClr val="5B5B5B"/>
                </a:solidFill>
              </a:rPr>
              <a:t>auto-suspend &gt; 5 minutes</a:t>
            </a:r>
            <a:endParaRPr sz="1200">
              <a:solidFill>
                <a:srgbClr val="5B5B5B"/>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95" name="Google Shape;795;g36769f92e43_0_4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36769f92e43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36769f92e43_0_5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Finally who doesn’t love having saving opportunities out of box , as we talked about cost insights, this feature pretty much gives you a list of saving opportunities if they are applicable !!</a:t>
            </a:r>
            <a:endParaRPr/>
          </a:p>
        </p:txBody>
      </p:sp>
      <p:sp>
        <p:nvSpPr>
          <p:cNvPr id="823" name="Google Shape;823;g36769f92e43_0_5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6769f92e43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36769f92e43_0_5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36769f92e43_0_5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6769f92e43_0_5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36769f92e43_0_5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[3:05/35s] - In particular, I’m excited about a capability we’ll be GAing soon</a:t>
            </a:r>
            <a:endParaRPr/>
          </a:p>
        </p:txBody>
      </p:sp>
      <p:sp>
        <p:nvSpPr>
          <p:cNvPr id="875" name="Google Shape;875;g36769f92e43_0_5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
        <p:nvSpPr>
          <p:cNvPr id="935" name="Google Shape;9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7e7a2b32ad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37e7a2b32ad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6769f92e4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36769f92e4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6769f92e43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6769f92e43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36769f92e43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769f92e43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769f92e43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High level slide that we talk to, similar to last year’s (</a:t>
            </a:r>
            <a:r>
              <a:rPr lang="en-US" u="sng">
                <a:solidFill>
                  <a:schemeClr val="hlink"/>
                </a:solidFill>
                <a:hlinkClick r:id="rId3"/>
              </a:rPr>
              <a:t>link</a:t>
            </a:r>
            <a:r>
              <a:rPr lang="en-US"/>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1" name="Google Shape;341;g36769f92e43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6769f92e43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6769f92e43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Visibility</a:t>
            </a:r>
            <a:endParaRPr/>
          </a:p>
          <a:p>
            <a:pPr marL="457200" lvl="0" indent="-317500" algn="l" rtl="0">
              <a:spcBef>
                <a:spcPts val="0"/>
              </a:spcBef>
              <a:spcAft>
                <a:spcPts val="0"/>
              </a:spcAft>
              <a:buClr>
                <a:schemeClr val="dk1"/>
              </a:buClr>
              <a:buSzPts val="1400"/>
              <a:buChar char="-"/>
            </a:pPr>
            <a:r>
              <a:rPr lang="en-US" b="1"/>
              <a:t>Performance Explorer </a:t>
            </a:r>
            <a:r>
              <a:rPr lang="en-US"/>
              <a:t>(GA Soon): Snowsight dashboard to help you review the performance of your SQL workloads</a:t>
            </a:r>
            <a:endParaRPr/>
          </a:p>
          <a:p>
            <a:pPr marL="457200" lvl="0" indent="-317500" algn="l" rtl="0">
              <a:spcBef>
                <a:spcPts val="0"/>
              </a:spcBef>
              <a:spcAft>
                <a:spcPts val="0"/>
              </a:spcAft>
              <a:buClr>
                <a:schemeClr val="dk1"/>
              </a:buClr>
              <a:buSzPts val="1400"/>
              <a:buChar char="-"/>
            </a:pPr>
            <a:r>
              <a:rPr lang="en-US" b="1"/>
              <a:t>Grouped Query History - </a:t>
            </a:r>
            <a:r>
              <a:rPr lang="en-US"/>
              <a:t>Query History at the recurring query level, grouped by parameterized query hash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Optimization</a:t>
            </a:r>
            <a:endParaRPr/>
          </a:p>
          <a:p>
            <a:pPr marL="457200" lvl="0" indent="-317500" algn="l" rtl="0">
              <a:spcBef>
                <a:spcPts val="0"/>
              </a:spcBef>
              <a:spcAft>
                <a:spcPts val="0"/>
              </a:spcAft>
              <a:buClr>
                <a:schemeClr val="dk1"/>
              </a:buClr>
              <a:buSzPts val="1400"/>
              <a:buChar char="-"/>
            </a:pPr>
            <a:r>
              <a:rPr lang="en-US" b="1"/>
              <a:t>Detailed Pruning History Views</a:t>
            </a:r>
            <a:r>
              <a:rPr lang="en-US"/>
              <a:t> (PrPr, GA Soon): Two new account usage views that help you understand the pruning efficiency of your queries</a:t>
            </a:r>
            <a:endParaRPr/>
          </a:p>
          <a:p>
            <a:pPr marL="457200" lvl="0" indent="-317500" algn="l" rtl="0">
              <a:spcBef>
                <a:spcPts val="0"/>
              </a:spcBef>
              <a:spcAft>
                <a:spcPts val="0"/>
              </a:spcAft>
              <a:buClr>
                <a:schemeClr val="dk1"/>
              </a:buClr>
              <a:buSzPts val="1400"/>
              <a:buChar char="-"/>
            </a:pPr>
            <a:r>
              <a:rPr lang="en-US" b="1"/>
              <a:t>Query Insights</a:t>
            </a:r>
            <a:r>
              <a:rPr lang="en-US"/>
              <a:t> (PrPr, GA Soon): Query Insights automatically identify reasons for poor query performance, and suggest optimizations.</a:t>
            </a:r>
            <a:endParaRPr/>
          </a:p>
          <a:p>
            <a:pPr marL="0" lvl="0" indent="0" algn="l" rtl="0">
              <a:spcBef>
                <a:spcPts val="0"/>
              </a:spcBef>
              <a:spcAft>
                <a:spcPts val="0"/>
              </a:spcAft>
              <a:buClr>
                <a:schemeClr val="dk1"/>
              </a:buClr>
              <a:buSzPts val="1100"/>
              <a:buFont typeface="Arial"/>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363" name="Google Shape;363;g36769f92e43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6769f92e43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6769f92e43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put a tldr of the theme for visibility </a:t>
            </a:r>
            <a:endParaRPr/>
          </a:p>
          <a:p>
            <a:pPr marL="0" lvl="0" indent="0" algn="l" rtl="0">
              <a:spcBef>
                <a:spcPts val="0"/>
              </a:spcBef>
              <a:spcAft>
                <a:spcPts val="0"/>
              </a:spcAft>
              <a:buNone/>
            </a:pPr>
            <a:endParaRPr/>
          </a:p>
        </p:txBody>
      </p:sp>
      <p:sp>
        <p:nvSpPr>
          <p:cNvPr id="397" name="Google Shape;397;g36769f92e43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6769f92e43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6769f92e43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36769f92e43_0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vent">
  <p:cSld name="CUSTOM">
    <p:bg>
      <p:bgPr>
        <a:solidFill>
          <a:schemeClr val="accent1"/>
        </a:solidFill>
        <a:effectLst/>
      </p:bgPr>
    </p:bg>
    <p:spTree>
      <p:nvGrpSpPr>
        <p:cNvPr id="1" name="Shape 13"/>
        <p:cNvGrpSpPr/>
        <p:nvPr/>
      </p:nvGrpSpPr>
      <p:grpSpPr>
        <a:xfrm>
          <a:off x="0" y="0"/>
          <a:ext cx="0" cy="0"/>
          <a:chOff x="0" y="0"/>
          <a:chExt cx="0" cy="0"/>
        </a:xfrm>
      </p:grpSpPr>
      <p:pic>
        <p:nvPicPr>
          <p:cNvPr id="14" name="Google Shape;14;p2" title="swt25-cloud-06.png"/>
          <p:cNvPicPr preferRelativeResize="0"/>
          <p:nvPr/>
        </p:nvPicPr>
        <p:blipFill>
          <a:blip r:embed="rId2">
            <a:alphaModFix/>
          </a:blip>
          <a:stretch>
            <a:fillRect/>
          </a:stretch>
        </p:blipFill>
        <p:spPr>
          <a:xfrm>
            <a:off x="6811149" y="2479800"/>
            <a:ext cx="2229448" cy="1273650"/>
          </a:xfrm>
          <a:prstGeom prst="rect">
            <a:avLst/>
          </a:prstGeom>
          <a:noFill/>
          <a:ln>
            <a:noFill/>
          </a:ln>
        </p:spPr>
      </p:pic>
      <p:pic>
        <p:nvPicPr>
          <p:cNvPr id="15" name="Google Shape;15;p2" title="swt25-cloud-06.png"/>
          <p:cNvPicPr preferRelativeResize="0"/>
          <p:nvPr/>
        </p:nvPicPr>
        <p:blipFill>
          <a:blip r:embed="rId2">
            <a:alphaModFix/>
          </a:blip>
          <a:stretch>
            <a:fillRect/>
          </a:stretch>
        </p:blipFill>
        <p:spPr>
          <a:xfrm>
            <a:off x="4288424" y="3156105"/>
            <a:ext cx="1720151" cy="982695"/>
          </a:xfrm>
          <a:prstGeom prst="rect">
            <a:avLst/>
          </a:prstGeom>
          <a:noFill/>
          <a:ln>
            <a:noFill/>
          </a:ln>
        </p:spPr>
      </p:pic>
      <p:pic>
        <p:nvPicPr>
          <p:cNvPr id="16" name="Google Shape;16;p2" title="swt25-cloud-06.png"/>
          <p:cNvPicPr preferRelativeResize="0"/>
          <p:nvPr/>
        </p:nvPicPr>
        <p:blipFill>
          <a:blip r:embed="rId2">
            <a:alphaModFix/>
          </a:blip>
          <a:stretch>
            <a:fillRect/>
          </a:stretch>
        </p:blipFill>
        <p:spPr>
          <a:xfrm>
            <a:off x="5755300" y="2329937"/>
            <a:ext cx="1247749" cy="712825"/>
          </a:xfrm>
          <a:prstGeom prst="rect">
            <a:avLst/>
          </a:prstGeom>
          <a:noFill/>
          <a:ln>
            <a:noFill/>
          </a:ln>
        </p:spPr>
      </p:pic>
      <p:pic>
        <p:nvPicPr>
          <p:cNvPr id="17" name="Google Shape;17;p2" title="sno25-swt-vignettes-r7-rgb_right-corner-2.png"/>
          <p:cNvPicPr preferRelativeResize="0"/>
          <p:nvPr/>
        </p:nvPicPr>
        <p:blipFill rotWithShape="1">
          <a:blip r:embed="rId3">
            <a:alphaModFix/>
          </a:blip>
          <a:srcRect l="4271" r="4271"/>
          <a:stretch/>
        </p:blipFill>
        <p:spPr>
          <a:xfrm>
            <a:off x="3155175" y="1680825"/>
            <a:ext cx="5988823" cy="3462676"/>
          </a:xfrm>
          <a:prstGeom prst="rect">
            <a:avLst/>
          </a:prstGeom>
          <a:noFill/>
          <a:ln>
            <a:noFill/>
          </a:ln>
        </p:spPr>
      </p:pic>
      <p:sp>
        <p:nvSpPr>
          <p:cNvPr id="18" name="Google Shape;18;p2"/>
          <p:cNvSpPr txBox="1"/>
          <p:nvPr/>
        </p:nvSpPr>
        <p:spPr>
          <a:xfrm>
            <a:off x="333700" y="1008200"/>
            <a:ext cx="6359400" cy="1273800"/>
          </a:xfrm>
          <a:prstGeom prst="rect">
            <a:avLst/>
          </a:prstGeom>
          <a:noFill/>
          <a:ln>
            <a:noFill/>
          </a:ln>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US" sz="4400" b="1">
                <a:solidFill>
                  <a:schemeClr val="lt1"/>
                </a:solidFill>
              </a:rPr>
              <a:t>SNOWFLAKE </a:t>
            </a:r>
            <a:endParaRPr sz="4400" b="1">
              <a:solidFill>
                <a:schemeClr val="lt1"/>
              </a:solidFill>
            </a:endParaRPr>
          </a:p>
          <a:p>
            <a:pPr marL="0" lvl="0" indent="0" algn="l" rtl="0">
              <a:lnSpc>
                <a:spcPct val="75000"/>
              </a:lnSpc>
              <a:spcBef>
                <a:spcPts val="0"/>
              </a:spcBef>
              <a:spcAft>
                <a:spcPts val="0"/>
              </a:spcAft>
              <a:buNone/>
            </a:pPr>
            <a:r>
              <a:rPr lang="en-US" sz="4400" b="1"/>
              <a:t>WORLD TOUR 2025</a:t>
            </a:r>
            <a:endParaRPr sz="4400" b="1">
              <a:solidFill>
                <a:schemeClr val="lt1"/>
              </a:solidFill>
            </a:endParaRPr>
          </a:p>
          <a:p>
            <a:pPr marL="0" lvl="0" indent="0" algn="l" rtl="0">
              <a:lnSpc>
                <a:spcPct val="75000"/>
              </a:lnSpc>
              <a:spcBef>
                <a:spcPts val="0"/>
              </a:spcBef>
              <a:spcAft>
                <a:spcPts val="0"/>
              </a:spcAft>
              <a:buNone/>
            </a:pPr>
            <a:endParaRPr sz="3800" b="1">
              <a:solidFill>
                <a:schemeClr val="dk1"/>
              </a:solidFill>
            </a:endParaRPr>
          </a:p>
        </p:txBody>
      </p:sp>
      <p:pic>
        <p:nvPicPr>
          <p:cNvPr id="19" name="Google Shape;19;p2" title="logo-snowflake-corp-rgb_bug-w.png"/>
          <p:cNvPicPr preferRelativeResize="0"/>
          <p:nvPr/>
        </p:nvPicPr>
        <p:blipFill>
          <a:blip r:embed="rId4">
            <a:alphaModFix/>
          </a:blip>
          <a:stretch>
            <a:fillRect/>
          </a:stretch>
        </p:blipFill>
        <p:spPr>
          <a:xfrm>
            <a:off x="457200" y="390772"/>
            <a:ext cx="508923" cy="5089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04">
  <p:cSld name="Divider 04">
    <p:bg>
      <p:bgPr>
        <a:solidFill>
          <a:schemeClr val="accent1"/>
        </a:solidFill>
        <a:effectLst/>
      </p:bgPr>
    </p:bg>
    <p:spTree>
      <p:nvGrpSpPr>
        <p:cNvPr id="1" name="Shape 82"/>
        <p:cNvGrpSpPr/>
        <p:nvPr/>
      </p:nvGrpSpPr>
      <p:grpSpPr>
        <a:xfrm>
          <a:off x="0" y="0"/>
          <a:ext cx="0" cy="0"/>
          <a:chOff x="0" y="0"/>
          <a:chExt cx="0" cy="0"/>
        </a:xfrm>
      </p:grpSpPr>
      <p:pic>
        <p:nvPicPr>
          <p:cNvPr id="83" name="Google Shape;83;p11" title="swt25-cloud-06.png"/>
          <p:cNvPicPr preferRelativeResize="0"/>
          <p:nvPr/>
        </p:nvPicPr>
        <p:blipFill>
          <a:blip r:embed="rId2">
            <a:alphaModFix/>
          </a:blip>
          <a:stretch>
            <a:fillRect/>
          </a:stretch>
        </p:blipFill>
        <p:spPr>
          <a:xfrm>
            <a:off x="4978600" y="3665274"/>
            <a:ext cx="1419674" cy="811050"/>
          </a:xfrm>
          <a:prstGeom prst="rect">
            <a:avLst/>
          </a:prstGeom>
          <a:noFill/>
          <a:ln>
            <a:noFill/>
          </a:ln>
        </p:spPr>
      </p:pic>
      <p:pic>
        <p:nvPicPr>
          <p:cNvPr id="84" name="Google Shape;84;p11" title="swt25-cloud-06.png"/>
          <p:cNvPicPr preferRelativeResize="0"/>
          <p:nvPr/>
        </p:nvPicPr>
        <p:blipFill>
          <a:blip r:embed="rId2">
            <a:alphaModFix/>
          </a:blip>
          <a:stretch>
            <a:fillRect/>
          </a:stretch>
        </p:blipFill>
        <p:spPr>
          <a:xfrm>
            <a:off x="7873900" y="3226852"/>
            <a:ext cx="1166674" cy="666523"/>
          </a:xfrm>
          <a:prstGeom prst="rect">
            <a:avLst/>
          </a:prstGeom>
          <a:noFill/>
          <a:ln>
            <a:noFill/>
          </a:ln>
        </p:spPr>
      </p:pic>
      <p:sp>
        <p:nvSpPr>
          <p:cNvPr id="85" name="Google Shape;85;p1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86" name="Google Shape;86;p1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87" name="Google Shape;87;p11"/>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88" name="Google Shape;88;p11" title="swt25-cloud-06.png"/>
          <p:cNvPicPr preferRelativeResize="0"/>
          <p:nvPr/>
        </p:nvPicPr>
        <p:blipFill>
          <a:blip r:embed="rId2">
            <a:alphaModFix/>
          </a:blip>
          <a:stretch>
            <a:fillRect/>
          </a:stretch>
        </p:blipFill>
        <p:spPr>
          <a:xfrm>
            <a:off x="5844562" y="2373623"/>
            <a:ext cx="1493473" cy="853222"/>
          </a:xfrm>
          <a:prstGeom prst="rect">
            <a:avLst/>
          </a:prstGeom>
          <a:noFill/>
          <a:ln>
            <a:noFill/>
          </a:ln>
        </p:spPr>
      </p:pic>
      <p:pic>
        <p:nvPicPr>
          <p:cNvPr id="89" name="Google Shape;89;p11" title="swt25-vignette-6-rgb_right-corner-c.png"/>
          <p:cNvPicPr preferRelativeResize="0"/>
          <p:nvPr/>
        </p:nvPicPr>
        <p:blipFill rotWithShape="1">
          <a:blip r:embed="rId3">
            <a:alphaModFix/>
          </a:blip>
          <a:srcRect/>
          <a:stretch/>
        </p:blipFill>
        <p:spPr>
          <a:xfrm>
            <a:off x="4344150" y="1649075"/>
            <a:ext cx="4799852" cy="349442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05">
  <p:cSld name="Divider 05">
    <p:bg>
      <p:bgPr>
        <a:solidFill>
          <a:schemeClr val="accent1"/>
        </a:solidFill>
        <a:effectLst/>
      </p:bgPr>
    </p:bg>
    <p:spTree>
      <p:nvGrpSpPr>
        <p:cNvPr id="1" name="Shape 90"/>
        <p:cNvGrpSpPr/>
        <p:nvPr/>
      </p:nvGrpSpPr>
      <p:grpSpPr>
        <a:xfrm>
          <a:off x="0" y="0"/>
          <a:ext cx="0" cy="0"/>
          <a:chOff x="0" y="0"/>
          <a:chExt cx="0" cy="0"/>
        </a:xfrm>
      </p:grpSpPr>
      <p:sp>
        <p:nvSpPr>
          <p:cNvPr id="91" name="Google Shape;91;p1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92" name="Google Shape;92;p12"/>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93" name="Google Shape;93;p12"/>
          <p:cNvSpPr txBox="1">
            <a:spLocks noGrp="1"/>
          </p:cNvSpPr>
          <p:nvPr>
            <p:ph type="ctrTitle"/>
          </p:nvPr>
        </p:nvSpPr>
        <p:spPr>
          <a:xfrm>
            <a:off x="352600" y="1156625"/>
            <a:ext cx="55839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94" name="Google Shape;94;p12" title="swt25-cloud-06.png"/>
          <p:cNvPicPr preferRelativeResize="0"/>
          <p:nvPr/>
        </p:nvPicPr>
        <p:blipFill>
          <a:blip r:embed="rId2">
            <a:alphaModFix/>
          </a:blip>
          <a:stretch>
            <a:fillRect/>
          </a:stretch>
        </p:blipFill>
        <p:spPr>
          <a:xfrm>
            <a:off x="6388373" y="2121494"/>
            <a:ext cx="2691548" cy="1537675"/>
          </a:xfrm>
          <a:prstGeom prst="rect">
            <a:avLst/>
          </a:prstGeom>
          <a:noFill/>
          <a:ln>
            <a:noFill/>
          </a:ln>
        </p:spPr>
      </p:pic>
      <p:pic>
        <p:nvPicPr>
          <p:cNvPr id="95" name="Google Shape;95;p12" title="swt25-cloud-06.png"/>
          <p:cNvPicPr preferRelativeResize="0"/>
          <p:nvPr/>
        </p:nvPicPr>
        <p:blipFill>
          <a:blip r:embed="rId2">
            <a:alphaModFix/>
          </a:blip>
          <a:stretch>
            <a:fillRect/>
          </a:stretch>
        </p:blipFill>
        <p:spPr>
          <a:xfrm>
            <a:off x="7754275" y="1073238"/>
            <a:ext cx="1199626" cy="685351"/>
          </a:xfrm>
          <a:prstGeom prst="rect">
            <a:avLst/>
          </a:prstGeom>
          <a:noFill/>
          <a:ln>
            <a:noFill/>
          </a:ln>
        </p:spPr>
      </p:pic>
      <p:pic>
        <p:nvPicPr>
          <p:cNvPr id="96" name="Google Shape;96;p12" title="sno25-swt-vignettes-r7-rgb_tall-right.png"/>
          <p:cNvPicPr preferRelativeResize="0"/>
          <p:nvPr/>
        </p:nvPicPr>
        <p:blipFill rotWithShape="1">
          <a:blip r:embed="rId3">
            <a:alphaModFix/>
          </a:blip>
          <a:srcRect l="2868" r="15170"/>
          <a:stretch/>
        </p:blipFill>
        <p:spPr>
          <a:xfrm>
            <a:off x="6591300" y="2068556"/>
            <a:ext cx="2552699" cy="307494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ulti-use layout w/ 2-Line Title">
  <p:cSld name="Multi-use layout w/ 2-Line Title">
    <p:spTree>
      <p:nvGrpSpPr>
        <p:cNvPr id="1" name="Shape 97"/>
        <p:cNvGrpSpPr/>
        <p:nvPr/>
      </p:nvGrpSpPr>
      <p:grpSpPr>
        <a:xfrm>
          <a:off x="0" y="0"/>
          <a:ext cx="0" cy="0"/>
          <a:chOff x="0" y="0"/>
          <a:chExt cx="0" cy="0"/>
        </a:xfrm>
      </p:grpSpPr>
      <p:sp>
        <p:nvSpPr>
          <p:cNvPr id="98" name="Google Shape;98;p1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99" name="Google Shape;99;p1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0" name="Google Shape;100;p13"/>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01" name="Google Shape;101;p13"/>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2" name="Google Shape;102;p13"/>
          <p:cNvSpPr txBox="1">
            <a:spLocks noGrp="1"/>
          </p:cNvSpPr>
          <p:nvPr>
            <p:ph type="subTitle" idx="1"/>
          </p:nvPr>
        </p:nvSpPr>
        <p:spPr>
          <a:xfrm>
            <a:off x="365760" y="1017445"/>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lvl1pPr>
            <a:lvl2pPr lvl="1" algn="l">
              <a:lnSpc>
                <a:spcPct val="114000"/>
              </a:lnSpc>
              <a:spcBef>
                <a:spcPts val="1000"/>
              </a:spcBef>
              <a:spcAft>
                <a:spcPts val="0"/>
              </a:spcAft>
              <a:buSzPts val="900"/>
              <a:buChar char="•"/>
              <a:defRPr/>
            </a:lvl2pPr>
            <a:lvl3pPr lvl="2" algn="l">
              <a:lnSpc>
                <a:spcPct val="114000"/>
              </a:lnSpc>
              <a:spcBef>
                <a:spcPts val="600"/>
              </a:spcBef>
              <a:spcAft>
                <a:spcPts val="0"/>
              </a:spcAft>
              <a:buSzPts val="900"/>
              <a:buChar char="•"/>
              <a:defRPr/>
            </a:lvl3pPr>
            <a:lvl4pPr lvl="3" algn="l">
              <a:lnSpc>
                <a:spcPct val="114000"/>
              </a:lnSpc>
              <a:spcBef>
                <a:spcPts val="600"/>
              </a:spcBef>
              <a:spcAft>
                <a:spcPts val="0"/>
              </a:spcAft>
              <a:buSzPts val="900"/>
              <a:buChar char="•"/>
              <a:defRPr/>
            </a:lvl4pPr>
            <a:lvl5pPr lvl="4" algn="l">
              <a:lnSpc>
                <a:spcPct val="114000"/>
              </a:lnSpc>
              <a:spcBef>
                <a:spcPts val="600"/>
              </a:spcBef>
              <a:spcAft>
                <a:spcPts val="0"/>
              </a:spcAft>
              <a:buSzPts val="900"/>
              <a:buChar char="•"/>
              <a:defRPr/>
            </a:lvl5pPr>
            <a:lvl6pPr lvl="5" algn="l">
              <a:lnSpc>
                <a:spcPct val="90000"/>
              </a:lnSpc>
              <a:spcBef>
                <a:spcPts val="600"/>
              </a:spcBef>
              <a:spcAft>
                <a:spcPts val="0"/>
              </a:spcAft>
              <a:buClr>
                <a:schemeClr val="dk1"/>
              </a:buClr>
              <a:buSzPts val="900"/>
              <a:buChar char="•"/>
              <a:defRPr/>
            </a:lvl6pPr>
            <a:lvl7pPr lvl="6" algn="l">
              <a:lnSpc>
                <a:spcPct val="90000"/>
              </a:lnSpc>
              <a:spcBef>
                <a:spcPts val="400"/>
              </a:spcBef>
              <a:spcAft>
                <a:spcPts val="0"/>
              </a:spcAft>
              <a:buClr>
                <a:schemeClr val="dk1"/>
              </a:buClr>
              <a:buSzPts val="900"/>
              <a:buChar char="•"/>
              <a:defRPr/>
            </a:lvl7pPr>
            <a:lvl8pPr lvl="7" algn="l">
              <a:lnSpc>
                <a:spcPct val="90000"/>
              </a:lnSpc>
              <a:spcBef>
                <a:spcPts val="400"/>
              </a:spcBef>
              <a:spcAft>
                <a:spcPts val="0"/>
              </a:spcAft>
              <a:buClr>
                <a:schemeClr val="dk1"/>
              </a:buClr>
              <a:buSzPts val="900"/>
              <a:buChar char="•"/>
              <a:defRPr/>
            </a:lvl8pPr>
            <a:lvl9pPr lvl="8" algn="l">
              <a:lnSpc>
                <a:spcPct val="90000"/>
              </a:lnSpc>
              <a:spcBef>
                <a:spcPts val="400"/>
              </a:spcBef>
              <a:spcAft>
                <a:spcPts val="0"/>
              </a:spcAft>
              <a:buClr>
                <a:schemeClr val="dk1"/>
              </a:buClr>
              <a:buSzPts val="900"/>
              <a:buChar char="•"/>
              <a:defRPr/>
            </a:lvl9pPr>
          </a:lstStyle>
          <a:p>
            <a:endParaRPr/>
          </a:p>
        </p:txBody>
      </p:sp>
      <p:sp>
        <p:nvSpPr>
          <p:cNvPr id="103" name="Google Shape;103;p13"/>
          <p:cNvSpPr/>
          <p:nvPr/>
        </p:nvSpPr>
        <p:spPr>
          <a:xfrm>
            <a:off x="0" y="343805"/>
            <a:ext cx="137100" cy="7626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ulti-use layout_image">
  <p:cSld name="Multi-use layout_image">
    <p:spTree>
      <p:nvGrpSpPr>
        <p:cNvPr id="1" name="Shape 104"/>
        <p:cNvGrpSpPr/>
        <p:nvPr/>
      </p:nvGrpSpPr>
      <p:grpSpPr>
        <a:xfrm>
          <a:off x="0" y="0"/>
          <a:ext cx="0" cy="0"/>
          <a:chOff x="0" y="0"/>
          <a:chExt cx="0" cy="0"/>
        </a:xfrm>
      </p:grpSpPr>
      <p:sp>
        <p:nvSpPr>
          <p:cNvPr id="105" name="Google Shape;105;p1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06" name="Google Shape;106;p1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7" name="Google Shape;107;p1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08" name="Google Shape;108;p14"/>
          <p:cNvSpPr txBox="1">
            <a:spLocks noGrp="1"/>
          </p:cNvSpPr>
          <p:nvPr>
            <p:ph type="body" idx="1"/>
          </p:nvPr>
        </p:nvSpPr>
        <p:spPr>
          <a:xfrm>
            <a:off x="457196" y="1225550"/>
            <a:ext cx="8267700" cy="34797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09" name="Google Shape;109;p14"/>
          <p:cNvSpPr txBox="1">
            <a:spLocks noGrp="1"/>
          </p:cNvSpPr>
          <p:nvPr>
            <p:ph type="subTitle" idx="2"/>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10" name="Google Shape;110;p14"/>
          <p:cNvSpPr txBox="1">
            <a:spLocks noGrp="1"/>
          </p:cNvSpPr>
          <p:nvPr>
            <p:ph type="title"/>
          </p:nvPr>
        </p:nvSpPr>
        <p:spPr>
          <a:xfrm>
            <a:off x="365763" y="274563"/>
            <a:ext cx="8344800" cy="3660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a:lvl1pPr>
            <a:lvl2pPr lvl="1">
              <a:lnSpc>
                <a:spcPct val="85000"/>
              </a:lnSpc>
              <a:spcBef>
                <a:spcPts val="1000"/>
              </a:spcBef>
              <a:spcAft>
                <a:spcPts val="0"/>
              </a:spcAft>
              <a:buSzPts val="1400"/>
              <a:buNone/>
              <a:defRPr/>
            </a:lvl2pPr>
            <a:lvl3pPr lvl="2">
              <a:lnSpc>
                <a:spcPct val="85000"/>
              </a:lnSpc>
              <a:spcBef>
                <a:spcPts val="1000"/>
              </a:spcBef>
              <a:spcAft>
                <a:spcPts val="0"/>
              </a:spcAft>
              <a:buSzPts val="1400"/>
              <a:buNone/>
              <a:defRPr/>
            </a:lvl3pPr>
            <a:lvl4pPr lvl="3">
              <a:lnSpc>
                <a:spcPct val="85000"/>
              </a:lnSpc>
              <a:spcBef>
                <a:spcPts val="1000"/>
              </a:spcBef>
              <a:spcAft>
                <a:spcPts val="0"/>
              </a:spcAft>
              <a:buSzPts val="1400"/>
              <a:buNone/>
              <a:defRPr/>
            </a:lvl4pPr>
            <a:lvl5pPr lvl="4">
              <a:lnSpc>
                <a:spcPct val="85000"/>
              </a:lnSpc>
              <a:spcBef>
                <a:spcPts val="1000"/>
              </a:spcBef>
              <a:spcAft>
                <a:spcPts val="0"/>
              </a:spcAft>
              <a:buSzPts val="1400"/>
              <a:buNone/>
              <a:defRPr/>
            </a:lvl5pPr>
            <a:lvl6pPr lvl="5">
              <a:lnSpc>
                <a:spcPct val="85000"/>
              </a:lnSpc>
              <a:spcBef>
                <a:spcPts val="1000"/>
              </a:spcBef>
              <a:spcAft>
                <a:spcPts val="0"/>
              </a:spcAft>
              <a:buSzPts val="1400"/>
              <a:buNone/>
              <a:defRPr/>
            </a:lvl6pPr>
            <a:lvl7pPr lvl="6">
              <a:lnSpc>
                <a:spcPct val="85000"/>
              </a:lnSpc>
              <a:spcBef>
                <a:spcPts val="1000"/>
              </a:spcBef>
              <a:spcAft>
                <a:spcPts val="0"/>
              </a:spcAft>
              <a:buSzPts val="1400"/>
              <a:buNone/>
              <a:defRPr/>
            </a:lvl7pPr>
            <a:lvl8pPr lvl="7">
              <a:lnSpc>
                <a:spcPct val="85000"/>
              </a:lnSpc>
              <a:spcBef>
                <a:spcPts val="1000"/>
              </a:spcBef>
              <a:spcAft>
                <a:spcPts val="0"/>
              </a:spcAft>
              <a:buSzPts val="1400"/>
              <a:buNone/>
              <a:defRPr/>
            </a:lvl8pPr>
            <a:lvl9pPr lvl="8">
              <a:lnSpc>
                <a:spcPct val="85000"/>
              </a:lnSpc>
              <a:spcBef>
                <a:spcPts val="1000"/>
              </a:spcBef>
              <a:spcAft>
                <a:spcPts val="1000"/>
              </a:spcAft>
              <a:buSzPts val="1400"/>
              <a:buNone/>
              <a:defRPr/>
            </a:lvl9pPr>
          </a:lstStyle>
          <a:p>
            <a:endParaRPr/>
          </a:p>
        </p:txBody>
      </p:sp>
      <p:sp>
        <p:nvSpPr>
          <p:cNvPr id="111" name="Google Shape;111;p14"/>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12"/>
        <p:cNvGrpSpPr/>
        <p:nvPr/>
      </p:nvGrpSpPr>
      <p:grpSpPr>
        <a:xfrm>
          <a:off x="0" y="0"/>
          <a:ext cx="0" cy="0"/>
          <a:chOff x="0" y="0"/>
          <a:chExt cx="0" cy="0"/>
        </a:xfrm>
      </p:grpSpPr>
      <p:sp>
        <p:nvSpPr>
          <p:cNvPr id="113" name="Google Shape;113;p15"/>
          <p:cNvSpPr txBox="1">
            <a:spLocks noGrp="1"/>
          </p:cNvSpPr>
          <p:nvPr>
            <p:ph type="body" idx="1"/>
          </p:nvPr>
        </p:nvSpPr>
        <p:spPr>
          <a:xfrm>
            <a:off x="354558" y="1417638"/>
            <a:ext cx="61341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14" name="Google Shape;114;p1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15" name="Google Shape;115;p1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16" name="Google Shape;116;p15"/>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17" name="Google Shape;117;p15"/>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8" name="Google Shape;118;p15"/>
          <p:cNvSpPr txBox="1">
            <a:spLocks noGrp="1"/>
          </p:cNvSpPr>
          <p:nvPr>
            <p:ph type="subTitle" idx="2"/>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19" name="Google Shape;119;p15"/>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Layout_image">
  <p:cSld name="One Column Layout_image">
    <p:spTree>
      <p:nvGrpSpPr>
        <p:cNvPr id="1" name="Shape 120"/>
        <p:cNvGrpSpPr/>
        <p:nvPr/>
      </p:nvGrpSpPr>
      <p:grpSpPr>
        <a:xfrm>
          <a:off x="0" y="0"/>
          <a:ext cx="0" cy="0"/>
          <a:chOff x="0" y="0"/>
          <a:chExt cx="0" cy="0"/>
        </a:xfrm>
      </p:grpSpPr>
      <p:sp>
        <p:nvSpPr>
          <p:cNvPr id="121" name="Google Shape;121;p1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22" name="Google Shape;122;p1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23" name="Google Shape;123;p16"/>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24" name="Google Shape;124;p16"/>
          <p:cNvSpPr txBox="1">
            <a:spLocks noGrp="1"/>
          </p:cNvSpPr>
          <p:nvPr>
            <p:ph type="body" idx="1"/>
          </p:nvPr>
        </p:nvSpPr>
        <p:spPr>
          <a:xfrm>
            <a:off x="4686300" y="1417298"/>
            <a:ext cx="4038600" cy="32880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25" name="Google Shape;125;p16"/>
          <p:cNvSpPr txBox="1">
            <a:spLocks noGrp="1"/>
          </p:cNvSpPr>
          <p:nvPr>
            <p:ph type="body" idx="2"/>
          </p:nvPr>
        </p:nvSpPr>
        <p:spPr>
          <a:xfrm>
            <a:off x="354559" y="1417638"/>
            <a:ext cx="40005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26" name="Google Shape;126;p16"/>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7" name="Google Shape;127;p16"/>
          <p:cNvSpPr txBox="1">
            <a:spLocks noGrp="1"/>
          </p:cNvSpPr>
          <p:nvPr>
            <p:ph type="subTitle" idx="3"/>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28" name="Google Shape;128;p16"/>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129"/>
        <p:cNvGrpSpPr/>
        <p:nvPr/>
      </p:nvGrpSpPr>
      <p:grpSpPr>
        <a:xfrm>
          <a:off x="0" y="0"/>
          <a:ext cx="0" cy="0"/>
          <a:chOff x="0" y="0"/>
          <a:chExt cx="0" cy="0"/>
        </a:xfrm>
      </p:grpSpPr>
      <p:sp>
        <p:nvSpPr>
          <p:cNvPr id="130" name="Google Shape;130;p1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31" name="Google Shape;131;p1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32" name="Google Shape;132;p17"/>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33" name="Google Shape;133;p17"/>
          <p:cNvSpPr txBox="1">
            <a:spLocks noGrp="1"/>
          </p:cNvSpPr>
          <p:nvPr>
            <p:ph type="body" idx="1"/>
          </p:nvPr>
        </p:nvSpPr>
        <p:spPr>
          <a:xfrm>
            <a:off x="354559" y="1417638"/>
            <a:ext cx="40005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34" name="Google Shape;134;p17"/>
          <p:cNvSpPr txBox="1">
            <a:spLocks noGrp="1"/>
          </p:cNvSpPr>
          <p:nvPr>
            <p:ph type="body" idx="2"/>
          </p:nvPr>
        </p:nvSpPr>
        <p:spPr>
          <a:xfrm>
            <a:off x="4686299" y="1417298"/>
            <a:ext cx="40386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35" name="Google Shape;135;p17"/>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6" name="Google Shape;136;p17"/>
          <p:cNvSpPr txBox="1">
            <a:spLocks noGrp="1"/>
          </p:cNvSpPr>
          <p:nvPr>
            <p:ph type="subTitle" idx="3"/>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37" name="Google Shape;137;p17"/>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 Layout w/ Titles">
  <p:cSld name="Two Column Layout w/ Titles">
    <p:spTree>
      <p:nvGrpSpPr>
        <p:cNvPr id="1" name="Shape 138"/>
        <p:cNvGrpSpPr/>
        <p:nvPr/>
      </p:nvGrpSpPr>
      <p:grpSpPr>
        <a:xfrm>
          <a:off x="0" y="0"/>
          <a:ext cx="0" cy="0"/>
          <a:chOff x="0" y="0"/>
          <a:chExt cx="0" cy="0"/>
        </a:xfrm>
      </p:grpSpPr>
      <p:sp>
        <p:nvSpPr>
          <p:cNvPr id="139" name="Google Shape;139;p1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40" name="Google Shape;140;p1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41" name="Google Shape;141;p18"/>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42" name="Google Shape;142;p18"/>
          <p:cNvSpPr txBox="1">
            <a:spLocks noGrp="1"/>
          </p:cNvSpPr>
          <p:nvPr>
            <p:ph type="body" idx="1"/>
          </p:nvPr>
        </p:nvSpPr>
        <p:spPr>
          <a:xfrm>
            <a:off x="354558" y="1346357"/>
            <a:ext cx="40149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3" name="Google Shape;143;p18"/>
          <p:cNvSpPr txBox="1">
            <a:spLocks noGrp="1"/>
          </p:cNvSpPr>
          <p:nvPr>
            <p:ph type="body" idx="2"/>
          </p:nvPr>
        </p:nvSpPr>
        <p:spPr>
          <a:xfrm>
            <a:off x="4690139" y="1346357"/>
            <a:ext cx="40347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4" name="Google Shape;144;p18"/>
          <p:cNvSpPr txBox="1">
            <a:spLocks noGrp="1"/>
          </p:cNvSpPr>
          <p:nvPr>
            <p:ph type="body" idx="3"/>
          </p:nvPr>
        </p:nvSpPr>
        <p:spPr>
          <a:xfrm>
            <a:off x="354558" y="1741731"/>
            <a:ext cx="4000500" cy="2963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5" name="Google Shape;145;p18"/>
          <p:cNvSpPr txBox="1">
            <a:spLocks noGrp="1"/>
          </p:cNvSpPr>
          <p:nvPr>
            <p:ph type="body" idx="4"/>
          </p:nvPr>
        </p:nvSpPr>
        <p:spPr>
          <a:xfrm>
            <a:off x="4686301" y="1741390"/>
            <a:ext cx="4038600" cy="2963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6" name="Google Shape;146;p1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7" name="Google Shape;147;p18"/>
          <p:cNvSpPr txBox="1">
            <a:spLocks noGrp="1"/>
          </p:cNvSpPr>
          <p:nvPr>
            <p:ph type="subTitle" idx="5"/>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48" name="Google Shape;148;p18"/>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 Layout">
  <p:cSld name="Three Column Layout">
    <p:spTree>
      <p:nvGrpSpPr>
        <p:cNvPr id="1" name="Shape 149"/>
        <p:cNvGrpSpPr/>
        <p:nvPr/>
      </p:nvGrpSpPr>
      <p:grpSpPr>
        <a:xfrm>
          <a:off x="0" y="0"/>
          <a:ext cx="0" cy="0"/>
          <a:chOff x="0" y="0"/>
          <a:chExt cx="0" cy="0"/>
        </a:xfrm>
      </p:grpSpPr>
      <p:sp>
        <p:nvSpPr>
          <p:cNvPr id="150" name="Google Shape;150;p1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51" name="Google Shape;151;p1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2" name="Google Shape;152;p19"/>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53" name="Google Shape;153;p19"/>
          <p:cNvSpPr txBox="1">
            <a:spLocks noGrp="1"/>
          </p:cNvSpPr>
          <p:nvPr>
            <p:ph type="body" idx="1"/>
          </p:nvPr>
        </p:nvSpPr>
        <p:spPr>
          <a:xfrm>
            <a:off x="354558" y="1416357"/>
            <a:ext cx="25791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54" name="Google Shape;154;p19"/>
          <p:cNvSpPr txBox="1">
            <a:spLocks noGrp="1"/>
          </p:cNvSpPr>
          <p:nvPr>
            <p:ph type="body" idx="2"/>
          </p:nvPr>
        </p:nvSpPr>
        <p:spPr>
          <a:xfrm>
            <a:off x="3179607" y="1416357"/>
            <a:ext cx="26820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55" name="Google Shape;155;p19"/>
          <p:cNvSpPr txBox="1">
            <a:spLocks noGrp="1"/>
          </p:cNvSpPr>
          <p:nvPr>
            <p:ph type="body" idx="3"/>
          </p:nvPr>
        </p:nvSpPr>
        <p:spPr>
          <a:xfrm>
            <a:off x="6107843" y="1416017"/>
            <a:ext cx="26172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56" name="Google Shape;156;p19"/>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7" name="Google Shape;157;p19"/>
          <p:cNvSpPr txBox="1">
            <a:spLocks noGrp="1"/>
          </p:cNvSpPr>
          <p:nvPr>
            <p:ph type="subTitle" idx="4"/>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58" name="Google Shape;158;p19"/>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 +image">
  <p:cSld name="Two Column +image">
    <p:spTree>
      <p:nvGrpSpPr>
        <p:cNvPr id="1" name="Shape 159"/>
        <p:cNvGrpSpPr/>
        <p:nvPr/>
      </p:nvGrpSpPr>
      <p:grpSpPr>
        <a:xfrm>
          <a:off x="0" y="0"/>
          <a:ext cx="0" cy="0"/>
          <a:chOff x="0" y="0"/>
          <a:chExt cx="0" cy="0"/>
        </a:xfrm>
      </p:grpSpPr>
      <p:sp>
        <p:nvSpPr>
          <p:cNvPr id="160" name="Google Shape;160;p20"/>
          <p:cNvSpPr txBox="1">
            <a:spLocks noGrp="1"/>
          </p:cNvSpPr>
          <p:nvPr>
            <p:ph type="body" idx="1"/>
          </p:nvPr>
        </p:nvSpPr>
        <p:spPr>
          <a:xfrm>
            <a:off x="354558" y="1414463"/>
            <a:ext cx="25791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61" name="Google Shape;161;p20"/>
          <p:cNvSpPr txBox="1">
            <a:spLocks noGrp="1"/>
          </p:cNvSpPr>
          <p:nvPr>
            <p:ph type="body" idx="2"/>
          </p:nvPr>
        </p:nvSpPr>
        <p:spPr>
          <a:xfrm>
            <a:off x="3184114" y="1414463"/>
            <a:ext cx="26820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62" name="Google Shape;162;p2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63" name="Google Shape;163;p2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4" name="Google Shape;164;p20"/>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65" name="Google Shape;165;p20"/>
          <p:cNvSpPr txBox="1">
            <a:spLocks noGrp="1"/>
          </p:cNvSpPr>
          <p:nvPr>
            <p:ph type="body" idx="3"/>
          </p:nvPr>
        </p:nvSpPr>
        <p:spPr>
          <a:xfrm>
            <a:off x="6116857" y="1417298"/>
            <a:ext cx="2607900" cy="32880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66" name="Google Shape;166;p20"/>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67" name="Google Shape;167;p20"/>
          <p:cNvSpPr txBox="1">
            <a:spLocks noGrp="1"/>
          </p:cNvSpPr>
          <p:nvPr>
            <p:ph type="subTitle" idx="4"/>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68" name="Google Shape;168;p20"/>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01">
  <p:cSld name="Cover 01">
    <p:bg>
      <p:bgPr>
        <a:solidFill>
          <a:schemeClr val="accent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subTitle" idx="1"/>
          </p:nvPr>
        </p:nvSpPr>
        <p:spPr>
          <a:xfrm>
            <a:off x="364876" y="3131803"/>
            <a:ext cx="5919600" cy="409200"/>
          </a:xfrm>
          <a:prstGeom prst="rect">
            <a:avLst/>
          </a:prstGeom>
          <a:noFill/>
          <a:ln>
            <a:noFill/>
          </a:ln>
        </p:spPr>
        <p:txBody>
          <a:bodyPr spcFirstLastPara="1" wrap="square" lIns="91450" tIns="0" rIns="45725" bIns="22850" anchor="t" anchorCtr="0">
            <a:noAutofit/>
          </a:bodyPr>
          <a:lstStyle>
            <a:lvl1pPr lvl="0" algn="l">
              <a:lnSpc>
                <a:spcPct val="114000"/>
              </a:lnSpc>
              <a:spcBef>
                <a:spcPts val="0"/>
              </a:spcBef>
              <a:spcAft>
                <a:spcPts val="0"/>
              </a:spcAft>
              <a:buClr>
                <a:schemeClr val="dk1"/>
              </a:buClr>
              <a:buSzPts val="1800"/>
              <a:buNone/>
              <a:defRPr sz="1800" b="1">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2" name="Google Shape;22;p3"/>
          <p:cNvSpPr txBox="1">
            <a:spLocks noGrp="1"/>
          </p:cNvSpPr>
          <p:nvPr>
            <p:ph type="body" idx="2"/>
          </p:nvPr>
        </p:nvSpPr>
        <p:spPr>
          <a:xfrm>
            <a:off x="364876" y="4184597"/>
            <a:ext cx="3635400" cy="379500"/>
          </a:xfrm>
          <a:prstGeom prst="rect">
            <a:avLst/>
          </a:prstGeom>
          <a:noFill/>
          <a:ln>
            <a:noFill/>
          </a:ln>
        </p:spPr>
        <p:txBody>
          <a:bodyPr spcFirstLastPara="1" wrap="square" lIns="91450" tIns="22850" rIns="45725" bIns="22850" anchor="b" anchorCtr="0">
            <a:noAutofit/>
          </a:bodyPr>
          <a:lstStyle>
            <a:lvl1pPr marL="457200" lvl="0" indent="-228600" algn="l">
              <a:lnSpc>
                <a:spcPct val="114000"/>
              </a:lnSpc>
              <a:spcBef>
                <a:spcPts val="0"/>
              </a:spcBef>
              <a:spcAft>
                <a:spcPts val="0"/>
              </a:spcAft>
              <a:buClr>
                <a:schemeClr val="dk1"/>
              </a:buClr>
              <a:buSzPts val="1400"/>
              <a:buNone/>
              <a:defRPr sz="1400" b="1">
                <a:solidFill>
                  <a:schemeClr val="dk1"/>
                </a:solidFill>
              </a:defRPr>
            </a:lvl1pPr>
            <a:lvl2pPr marL="914400" lvl="1" indent="-228600" algn="l">
              <a:lnSpc>
                <a:spcPct val="114000"/>
              </a:lnSpc>
              <a:spcBef>
                <a:spcPts val="0"/>
              </a:spcBef>
              <a:spcAft>
                <a:spcPts val="0"/>
              </a:spcAft>
              <a:buSzPts val="1400"/>
              <a:buNone/>
              <a:defRPr sz="1400"/>
            </a:lvl2pPr>
            <a:lvl3pPr marL="1371600" lvl="2" indent="-228600" algn="l">
              <a:lnSpc>
                <a:spcPct val="114000"/>
              </a:lnSpc>
              <a:spcBef>
                <a:spcPts val="600"/>
              </a:spcBef>
              <a:spcAft>
                <a:spcPts val="0"/>
              </a:spcAft>
              <a:buSzPts val="1400"/>
              <a:buNone/>
              <a:defRPr sz="1400"/>
            </a:lvl3pPr>
            <a:lvl4pPr marL="1828800" lvl="3" indent="-228600" algn="l">
              <a:lnSpc>
                <a:spcPct val="114000"/>
              </a:lnSpc>
              <a:spcBef>
                <a:spcPts val="600"/>
              </a:spcBef>
              <a:spcAft>
                <a:spcPts val="0"/>
              </a:spcAft>
              <a:buSzPts val="1400"/>
              <a:buNone/>
              <a:defRPr sz="1400"/>
            </a:lvl4pPr>
            <a:lvl5pPr marL="2286000" lvl="4" indent="-228600" algn="l">
              <a:lnSpc>
                <a:spcPct val="114000"/>
              </a:lnSpc>
              <a:spcBef>
                <a:spcPts val="600"/>
              </a:spcBef>
              <a:spcAft>
                <a:spcPts val="0"/>
              </a:spcAft>
              <a:buSzPts val="1400"/>
              <a:buNone/>
              <a:defRPr sz="14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3" name="Google Shape;23;p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 name="Google Shape;24;p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 202</a:t>
            </a:r>
            <a:r>
              <a:rPr lang="en-US" sz="600">
                <a:solidFill>
                  <a:schemeClr val="lt1"/>
                </a:solidFill>
              </a:rPr>
              <a:t>5</a:t>
            </a:r>
            <a:r>
              <a:rPr lang="en-US" sz="600" b="0" i="0" u="none" strike="noStrike" cap="none">
                <a:solidFill>
                  <a:schemeClr val="lt1"/>
                </a:solidFill>
                <a:latin typeface="Arial"/>
                <a:ea typeface="Arial"/>
                <a:cs typeface="Arial"/>
                <a:sym typeface="Arial"/>
              </a:rPr>
              <a:t> Snowflake Inc. All Rights Reserved</a:t>
            </a:r>
            <a:endParaRPr sz="600" b="0" i="0" u="none" strike="noStrike" cap="none">
              <a:solidFill>
                <a:schemeClr val="lt1"/>
              </a:solidFill>
              <a:latin typeface="Arial"/>
              <a:ea typeface="Arial"/>
              <a:cs typeface="Arial"/>
              <a:sym typeface="Arial"/>
            </a:endParaRPr>
          </a:p>
        </p:txBody>
      </p:sp>
      <p:sp>
        <p:nvSpPr>
          <p:cNvPr id="25" name="Google Shape;25;p3"/>
          <p:cNvSpPr txBox="1">
            <a:spLocks noGrp="1"/>
          </p:cNvSpPr>
          <p:nvPr>
            <p:ph type="title"/>
          </p:nvPr>
        </p:nvSpPr>
        <p:spPr>
          <a:xfrm>
            <a:off x="364875" y="664213"/>
            <a:ext cx="6708900" cy="2327700"/>
          </a:xfrm>
          <a:prstGeom prst="rect">
            <a:avLst/>
          </a:prstGeom>
          <a:noFill/>
          <a:ln>
            <a:noFill/>
          </a:ln>
        </p:spPr>
        <p:txBody>
          <a:bodyPr spcFirstLastPara="1" wrap="square" lIns="45725" tIns="45725" rIns="45725" bIns="45725" anchor="b" anchorCtr="0">
            <a:noAutofit/>
          </a:bodyPr>
          <a:lstStyle>
            <a:lvl1pPr marL="0" marR="0" lvl="0" indent="0" algn="l" rtl="0">
              <a:lnSpc>
                <a:spcPct val="85000"/>
              </a:lnSpc>
              <a:spcBef>
                <a:spcPts val="0"/>
              </a:spcBef>
              <a:spcAft>
                <a:spcPts val="0"/>
              </a:spcAft>
              <a:buClr>
                <a:schemeClr val="lt1"/>
              </a:buClr>
              <a:buSzPts val="4400"/>
              <a:buNone/>
              <a:defRPr sz="4400">
                <a:solidFill>
                  <a:schemeClr val="lt1"/>
                </a:solidFill>
              </a:defRPr>
            </a:lvl1pPr>
            <a:lvl2pPr lvl="1" rtl="0">
              <a:lnSpc>
                <a:spcPct val="105000"/>
              </a:lnSpc>
              <a:spcBef>
                <a:spcPts val="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2pPr>
            <a:lvl3pPr lvl="2"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3pPr>
            <a:lvl4pPr lvl="3"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4pPr>
            <a:lvl5pPr lvl="4"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5pPr>
            <a:lvl6pPr lvl="5"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6pPr>
            <a:lvl7pPr lvl="6"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7pPr>
            <a:lvl8pPr lvl="7"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8pPr>
            <a:lvl9pPr lvl="8" rtl="0">
              <a:lnSpc>
                <a:spcPct val="105000"/>
              </a:lnSpc>
              <a:spcBef>
                <a:spcPts val="500"/>
              </a:spcBef>
              <a:spcAft>
                <a:spcPts val="500"/>
              </a:spcAft>
              <a:buClr>
                <a:schemeClr val="lt1"/>
              </a:buClr>
              <a:buSzPts val="4400"/>
              <a:buFont typeface="Arial Black"/>
              <a:buNone/>
              <a:defRPr sz="4400" b="0">
                <a:solidFill>
                  <a:schemeClr val="lt1"/>
                </a:solidFill>
                <a:latin typeface="Arial Black"/>
                <a:ea typeface="Arial Black"/>
                <a:cs typeface="Arial Black"/>
                <a:sym typeface="Arial Black"/>
              </a:defRPr>
            </a:lvl9pPr>
          </a:lstStyle>
          <a:p>
            <a:endParaRPr/>
          </a:p>
        </p:txBody>
      </p:sp>
      <p:pic>
        <p:nvPicPr>
          <p:cNvPr id="26" name="Google Shape;26;p3" title="swt25-cloud-06.png"/>
          <p:cNvPicPr preferRelativeResize="0"/>
          <p:nvPr/>
        </p:nvPicPr>
        <p:blipFill>
          <a:blip r:embed="rId2">
            <a:alphaModFix/>
          </a:blip>
          <a:stretch>
            <a:fillRect/>
          </a:stretch>
        </p:blipFill>
        <p:spPr>
          <a:xfrm>
            <a:off x="7365874" y="2381525"/>
            <a:ext cx="1502577" cy="858400"/>
          </a:xfrm>
          <a:prstGeom prst="rect">
            <a:avLst/>
          </a:prstGeom>
          <a:noFill/>
          <a:ln>
            <a:noFill/>
          </a:ln>
        </p:spPr>
      </p:pic>
      <p:pic>
        <p:nvPicPr>
          <p:cNvPr id="27" name="Google Shape;27;p3" title="swt25-cloud-06.png"/>
          <p:cNvPicPr preferRelativeResize="0"/>
          <p:nvPr/>
        </p:nvPicPr>
        <p:blipFill>
          <a:blip r:embed="rId2">
            <a:alphaModFix/>
          </a:blip>
          <a:stretch>
            <a:fillRect/>
          </a:stretch>
        </p:blipFill>
        <p:spPr>
          <a:xfrm>
            <a:off x="5608275" y="2991921"/>
            <a:ext cx="1502577" cy="858403"/>
          </a:xfrm>
          <a:prstGeom prst="rect">
            <a:avLst/>
          </a:prstGeom>
          <a:noFill/>
          <a:ln>
            <a:noFill/>
          </a:ln>
        </p:spPr>
      </p:pic>
      <p:pic>
        <p:nvPicPr>
          <p:cNvPr id="28" name="Google Shape;28;p3" title="sno25-swt-vignettes-r7-rgb_left-corner-1 copy.png"/>
          <p:cNvPicPr preferRelativeResize="0"/>
          <p:nvPr/>
        </p:nvPicPr>
        <p:blipFill rotWithShape="1">
          <a:blip r:embed="rId3">
            <a:alphaModFix/>
          </a:blip>
          <a:srcRect t="2061" b="2061"/>
          <a:stretch/>
        </p:blipFill>
        <p:spPr>
          <a:xfrm>
            <a:off x="5247874" y="2053687"/>
            <a:ext cx="3896125" cy="308981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Column Layout">
  <p:cSld name="Four Column Layout">
    <p:spTree>
      <p:nvGrpSpPr>
        <p:cNvPr id="1" name="Shape 169"/>
        <p:cNvGrpSpPr/>
        <p:nvPr/>
      </p:nvGrpSpPr>
      <p:grpSpPr>
        <a:xfrm>
          <a:off x="0" y="0"/>
          <a:ext cx="0" cy="0"/>
          <a:chOff x="0" y="0"/>
          <a:chExt cx="0" cy="0"/>
        </a:xfrm>
      </p:grpSpPr>
      <p:sp>
        <p:nvSpPr>
          <p:cNvPr id="170" name="Google Shape;170;p2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71" name="Google Shape;171;p2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72" name="Google Shape;172;p21"/>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73" name="Google Shape;173;p21"/>
          <p:cNvSpPr txBox="1">
            <a:spLocks noGrp="1"/>
          </p:cNvSpPr>
          <p:nvPr>
            <p:ph type="body" idx="1"/>
          </p:nvPr>
        </p:nvSpPr>
        <p:spPr>
          <a:xfrm>
            <a:off x="354558" y="1425322"/>
            <a:ext cx="18669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4" name="Google Shape;174;p21"/>
          <p:cNvSpPr txBox="1">
            <a:spLocks noGrp="1"/>
          </p:cNvSpPr>
          <p:nvPr>
            <p:ph type="body" idx="2"/>
          </p:nvPr>
        </p:nvSpPr>
        <p:spPr>
          <a:xfrm>
            <a:off x="2516821" y="1425322"/>
            <a:ext cx="18669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5" name="Google Shape;175;p21"/>
          <p:cNvSpPr txBox="1">
            <a:spLocks noGrp="1"/>
          </p:cNvSpPr>
          <p:nvPr>
            <p:ph type="body" idx="3"/>
          </p:nvPr>
        </p:nvSpPr>
        <p:spPr>
          <a:xfrm>
            <a:off x="4679083" y="1425322"/>
            <a:ext cx="18948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6" name="Google Shape;176;p21"/>
          <p:cNvSpPr txBox="1">
            <a:spLocks noGrp="1"/>
          </p:cNvSpPr>
          <p:nvPr>
            <p:ph type="body" idx="4"/>
          </p:nvPr>
        </p:nvSpPr>
        <p:spPr>
          <a:xfrm>
            <a:off x="6869236" y="1425322"/>
            <a:ext cx="18567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7" name="Google Shape;177;p21"/>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78" name="Google Shape;178;p21"/>
          <p:cNvSpPr txBox="1">
            <a:spLocks noGrp="1"/>
          </p:cNvSpPr>
          <p:nvPr>
            <p:ph type="subTitle" idx="5"/>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79" name="Google Shape;179;p21"/>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lumn Layout w titles">
  <p:cSld name="Four Column Layout w titles">
    <p:spTree>
      <p:nvGrpSpPr>
        <p:cNvPr id="1" name="Shape 180"/>
        <p:cNvGrpSpPr/>
        <p:nvPr/>
      </p:nvGrpSpPr>
      <p:grpSpPr>
        <a:xfrm>
          <a:off x="0" y="0"/>
          <a:ext cx="0" cy="0"/>
          <a:chOff x="0" y="0"/>
          <a:chExt cx="0" cy="0"/>
        </a:xfrm>
      </p:grpSpPr>
      <p:sp>
        <p:nvSpPr>
          <p:cNvPr id="181" name="Google Shape;181;p2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82" name="Google Shape;182;p22"/>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3" name="Google Shape;183;p22"/>
          <p:cNvSpPr txBox="1"/>
          <p:nvPr/>
        </p:nvSpPr>
        <p:spPr>
          <a:xfrm>
            <a:off x="8334250"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84" name="Google Shape;184;p22"/>
          <p:cNvSpPr txBox="1">
            <a:spLocks noGrp="1"/>
          </p:cNvSpPr>
          <p:nvPr>
            <p:ph type="body" idx="1"/>
          </p:nvPr>
        </p:nvSpPr>
        <p:spPr>
          <a:xfrm>
            <a:off x="354558" y="1364480"/>
            <a:ext cx="18753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5" name="Google Shape;185;p22"/>
          <p:cNvSpPr txBox="1">
            <a:spLocks noGrp="1"/>
          </p:cNvSpPr>
          <p:nvPr>
            <p:ph type="body" idx="2"/>
          </p:nvPr>
        </p:nvSpPr>
        <p:spPr>
          <a:xfrm>
            <a:off x="2506191" y="1364480"/>
            <a:ext cx="18765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6" name="Google Shape;186;p22"/>
          <p:cNvSpPr txBox="1">
            <a:spLocks noGrp="1"/>
          </p:cNvSpPr>
          <p:nvPr>
            <p:ph type="body" idx="3"/>
          </p:nvPr>
        </p:nvSpPr>
        <p:spPr>
          <a:xfrm>
            <a:off x="4658784" y="1364480"/>
            <a:ext cx="19230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7" name="Google Shape;187;p22"/>
          <p:cNvSpPr txBox="1">
            <a:spLocks noGrp="1"/>
          </p:cNvSpPr>
          <p:nvPr>
            <p:ph type="body" idx="4"/>
          </p:nvPr>
        </p:nvSpPr>
        <p:spPr>
          <a:xfrm>
            <a:off x="6857999" y="1364480"/>
            <a:ext cx="18669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8" name="Google Shape;188;p22"/>
          <p:cNvSpPr txBox="1">
            <a:spLocks noGrp="1"/>
          </p:cNvSpPr>
          <p:nvPr>
            <p:ph type="body" idx="5"/>
          </p:nvPr>
        </p:nvSpPr>
        <p:spPr>
          <a:xfrm>
            <a:off x="354558" y="1763184"/>
            <a:ext cx="18669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9" name="Google Shape;189;p22"/>
          <p:cNvSpPr txBox="1">
            <a:spLocks noGrp="1"/>
          </p:cNvSpPr>
          <p:nvPr>
            <p:ph type="body" idx="6"/>
          </p:nvPr>
        </p:nvSpPr>
        <p:spPr>
          <a:xfrm>
            <a:off x="2506192" y="1763184"/>
            <a:ext cx="18669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90" name="Google Shape;190;p22"/>
          <p:cNvSpPr txBox="1">
            <a:spLocks noGrp="1"/>
          </p:cNvSpPr>
          <p:nvPr>
            <p:ph type="body" idx="7"/>
          </p:nvPr>
        </p:nvSpPr>
        <p:spPr>
          <a:xfrm>
            <a:off x="4658784" y="1763184"/>
            <a:ext cx="18852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91" name="Google Shape;191;p22"/>
          <p:cNvSpPr txBox="1">
            <a:spLocks noGrp="1"/>
          </p:cNvSpPr>
          <p:nvPr>
            <p:ph type="body" idx="8"/>
          </p:nvPr>
        </p:nvSpPr>
        <p:spPr>
          <a:xfrm>
            <a:off x="6857999" y="1763184"/>
            <a:ext cx="18567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92" name="Google Shape;192;p22"/>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93" name="Google Shape;193;p22"/>
          <p:cNvSpPr txBox="1">
            <a:spLocks noGrp="1"/>
          </p:cNvSpPr>
          <p:nvPr>
            <p:ph type="subTitle" idx="9"/>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94" name="Google Shape;194;p22"/>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95"/>
        <p:cNvGrpSpPr/>
        <p:nvPr/>
      </p:nvGrpSpPr>
      <p:grpSpPr>
        <a:xfrm>
          <a:off x="0" y="0"/>
          <a:ext cx="0" cy="0"/>
          <a:chOff x="0" y="0"/>
          <a:chExt cx="0" cy="0"/>
        </a:xfrm>
      </p:grpSpPr>
      <p:sp>
        <p:nvSpPr>
          <p:cNvPr id="196" name="Google Shape;196;p23"/>
          <p:cNvSpPr/>
          <p:nvPr/>
        </p:nvSpPr>
        <p:spPr>
          <a:xfrm>
            <a:off x="4675160" y="0"/>
            <a:ext cx="44688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3600"/>
              <a:buFont typeface="Arial"/>
              <a:buNone/>
            </a:pPr>
            <a:endParaRPr sz="3600">
              <a:solidFill>
                <a:schemeClr val="dk1"/>
              </a:solidFill>
              <a:latin typeface="Arial"/>
              <a:ea typeface="Arial"/>
              <a:cs typeface="Arial"/>
              <a:sym typeface="Arial"/>
            </a:endParaRPr>
          </a:p>
        </p:txBody>
      </p:sp>
      <p:sp>
        <p:nvSpPr>
          <p:cNvPr id="197" name="Google Shape;197;p2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98" name="Google Shape;198;p2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99" name="Google Shape;199;p23"/>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
        <p:nvSpPr>
          <p:cNvPr id="200" name="Google Shape;200;p23"/>
          <p:cNvSpPr txBox="1">
            <a:spLocks noGrp="1"/>
          </p:cNvSpPr>
          <p:nvPr>
            <p:ph type="body" idx="1"/>
          </p:nvPr>
        </p:nvSpPr>
        <p:spPr>
          <a:xfrm>
            <a:off x="457200" y="1544638"/>
            <a:ext cx="4000500" cy="31608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01" name="Google Shape;201;p23"/>
          <p:cNvSpPr txBox="1">
            <a:spLocks noGrp="1"/>
          </p:cNvSpPr>
          <p:nvPr>
            <p:ph type="body" idx="2"/>
          </p:nvPr>
        </p:nvSpPr>
        <p:spPr>
          <a:xfrm>
            <a:off x="5025683" y="1544638"/>
            <a:ext cx="3814500" cy="31608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chemeClr val="lt1"/>
              </a:buClr>
              <a:buSzPts val="1800"/>
              <a:buNone/>
              <a:defRPr>
                <a:solidFill>
                  <a:schemeClr val="lt1"/>
                </a:solidFill>
              </a:defRPr>
            </a:lvl1pPr>
            <a:lvl2pPr marL="914400" lvl="1" indent="-342900" algn="l">
              <a:lnSpc>
                <a:spcPct val="114000"/>
              </a:lnSpc>
              <a:spcBef>
                <a:spcPts val="1000"/>
              </a:spcBef>
              <a:spcAft>
                <a:spcPts val="0"/>
              </a:spcAft>
              <a:buSzPts val="1800"/>
              <a:buChar char="•"/>
              <a:defRPr>
                <a:solidFill>
                  <a:schemeClr val="lt1"/>
                </a:solidFill>
              </a:defRPr>
            </a:lvl2pPr>
            <a:lvl3pPr marL="1371600" lvl="2" indent="-323850" algn="l">
              <a:lnSpc>
                <a:spcPct val="114000"/>
              </a:lnSpc>
              <a:spcBef>
                <a:spcPts val="600"/>
              </a:spcBef>
              <a:spcAft>
                <a:spcPts val="0"/>
              </a:spcAft>
              <a:buSzPts val="1500"/>
              <a:buChar char="•"/>
              <a:defRPr>
                <a:solidFill>
                  <a:schemeClr val="lt1"/>
                </a:solidFill>
              </a:defRPr>
            </a:lvl3pPr>
            <a:lvl4pPr marL="1828800" lvl="3" indent="-317500" algn="l">
              <a:lnSpc>
                <a:spcPct val="114000"/>
              </a:lnSpc>
              <a:spcBef>
                <a:spcPts val="600"/>
              </a:spcBef>
              <a:spcAft>
                <a:spcPts val="0"/>
              </a:spcAft>
              <a:buSzPts val="1400"/>
              <a:buChar char="•"/>
              <a:defRPr>
                <a:solidFill>
                  <a:schemeClr val="lt1"/>
                </a:solidFill>
              </a:defRPr>
            </a:lvl4pPr>
            <a:lvl5pPr marL="2286000" lvl="4" indent="-317500" algn="l">
              <a:lnSpc>
                <a:spcPct val="114000"/>
              </a:lnSpc>
              <a:spcBef>
                <a:spcPts val="600"/>
              </a:spcBef>
              <a:spcAft>
                <a:spcPts val="0"/>
              </a:spcAft>
              <a:buSzPts val="1400"/>
              <a:buChar char="•"/>
              <a:defRPr>
                <a:solidFill>
                  <a:schemeClr val="lt1"/>
                </a:solidFill>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02" name="Google Shape;202;p23"/>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 name="Google Shape;203;p23"/>
          <p:cNvSpPr txBox="1">
            <a:spLocks noGrp="1"/>
          </p:cNvSpPr>
          <p:nvPr>
            <p:ph type="title"/>
          </p:nvPr>
        </p:nvSpPr>
        <p:spPr>
          <a:xfrm>
            <a:off x="365760" y="274320"/>
            <a:ext cx="40914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04" name="Google Shape;204;p23"/>
          <p:cNvSpPr txBox="1">
            <a:spLocks noGrp="1"/>
          </p:cNvSpPr>
          <p:nvPr>
            <p:ph type="subTitle" idx="3"/>
          </p:nvPr>
        </p:nvSpPr>
        <p:spPr>
          <a:xfrm>
            <a:off x="365760" y="655868"/>
            <a:ext cx="41031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 White">
  <p:cSld name="Quote - White">
    <p:bg>
      <p:bgPr>
        <a:solidFill>
          <a:schemeClr val="lt1"/>
        </a:solidFill>
        <a:effectLst/>
      </p:bgPr>
    </p:bg>
    <p:spTree>
      <p:nvGrpSpPr>
        <p:cNvPr id="1" name="Shape 205"/>
        <p:cNvGrpSpPr/>
        <p:nvPr/>
      </p:nvGrpSpPr>
      <p:grpSpPr>
        <a:xfrm>
          <a:off x="0" y="0"/>
          <a:ext cx="0" cy="0"/>
          <a:chOff x="0" y="0"/>
          <a:chExt cx="0" cy="0"/>
        </a:xfrm>
      </p:grpSpPr>
      <p:sp>
        <p:nvSpPr>
          <p:cNvPr id="206" name="Google Shape;206;p24"/>
          <p:cNvSpPr txBox="1">
            <a:spLocks noGrp="1"/>
          </p:cNvSpPr>
          <p:nvPr>
            <p:ph type="ctrTitle"/>
          </p:nvPr>
        </p:nvSpPr>
        <p:spPr>
          <a:xfrm>
            <a:off x="352603" y="2137940"/>
            <a:ext cx="8009700" cy="800100"/>
          </a:xfrm>
          <a:prstGeom prst="rect">
            <a:avLst/>
          </a:prstGeom>
          <a:noFill/>
          <a:ln>
            <a:noFill/>
          </a:ln>
        </p:spPr>
        <p:txBody>
          <a:bodyPr spcFirstLastPara="1" wrap="square" lIns="91450" tIns="91450" rIns="91450" bIns="91450" anchor="ctr" anchorCtr="0">
            <a:spAutoFit/>
          </a:bodyPr>
          <a:lstStyle>
            <a:lvl1pPr lvl="0" algn="l">
              <a:lnSpc>
                <a:spcPct val="100000"/>
              </a:lnSpc>
              <a:spcBef>
                <a:spcPts val="0"/>
              </a:spcBef>
              <a:spcAft>
                <a:spcPts val="0"/>
              </a:spcAft>
              <a:buClr>
                <a:schemeClr val="dk1"/>
              </a:buClr>
              <a:buSzPts val="4000"/>
              <a:buFont typeface="Arial"/>
              <a:buNone/>
              <a:defRPr sz="4000" b="1">
                <a:solidFill>
                  <a:schemeClr val="dk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07" name="Google Shape;207;p2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08" name="Google Shape;208;p2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2024 Snowflake Inc. All Rights Reserved</a:t>
            </a:r>
            <a:endParaRPr sz="600">
              <a:solidFill>
                <a:schemeClr val="lt1"/>
              </a:solidFill>
              <a:latin typeface="Arial"/>
              <a:ea typeface="Arial"/>
              <a:cs typeface="Arial"/>
              <a:sym typeface="Arial"/>
            </a:endParaRPr>
          </a:p>
        </p:txBody>
      </p:sp>
      <p:grpSp>
        <p:nvGrpSpPr>
          <p:cNvPr id="209" name="Google Shape;209;p24"/>
          <p:cNvGrpSpPr/>
          <p:nvPr/>
        </p:nvGrpSpPr>
        <p:grpSpPr>
          <a:xfrm>
            <a:off x="457209" y="474130"/>
            <a:ext cx="1177786" cy="857849"/>
            <a:chOff x="865451" y="2114550"/>
            <a:chExt cx="3399093" cy="2475755"/>
          </a:xfrm>
        </p:grpSpPr>
        <p:sp>
          <p:nvSpPr>
            <p:cNvPr id="210" name="Google Shape;210;p24"/>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
          <p:nvSpPr>
            <p:cNvPr id="211" name="Google Shape;211;p24"/>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grpSp>
      <p:sp>
        <p:nvSpPr>
          <p:cNvPr id="212" name="Google Shape;212;p24"/>
          <p:cNvSpPr txBox="1">
            <a:spLocks noGrp="1"/>
          </p:cNvSpPr>
          <p:nvPr>
            <p:ph type="subTitle" idx="1"/>
          </p:nvPr>
        </p:nvSpPr>
        <p:spPr>
          <a:xfrm>
            <a:off x="364877" y="4041210"/>
            <a:ext cx="5732700" cy="409200"/>
          </a:xfrm>
          <a:prstGeom prst="rect">
            <a:avLst/>
          </a:prstGeom>
          <a:noFill/>
          <a:ln>
            <a:noFill/>
          </a:ln>
        </p:spPr>
        <p:txBody>
          <a:bodyPr spcFirstLastPara="1" wrap="square" lIns="91450" tIns="22850" rIns="45725" bIns="22850" anchor="t" anchorCtr="0">
            <a:noAutofit/>
          </a:bodyPr>
          <a:lstStyle>
            <a:lvl1pPr lvl="0" algn="l">
              <a:lnSpc>
                <a:spcPct val="114000"/>
              </a:lnSpc>
              <a:spcBef>
                <a:spcPts val="0"/>
              </a:spcBef>
              <a:spcAft>
                <a:spcPts val="0"/>
              </a:spcAft>
              <a:buClr>
                <a:schemeClr val="dk1"/>
              </a:buClr>
              <a:buSzPts val="1800"/>
              <a:buNone/>
              <a:defRPr sz="1800" b="1">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3" name="Google Shape;213;p2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19191"/>
                </a:solidFill>
                <a:latin typeface="Arial"/>
                <a:ea typeface="Arial"/>
                <a:cs typeface="Arial"/>
                <a:sym typeface="Arial"/>
              </a:rPr>
              <a:t>‹#›</a:t>
            </a:fld>
            <a:endParaRPr sz="600" i="0">
              <a:solidFill>
                <a:srgbClr val="91919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p:cSld name="Thank You 01_1">
    <p:bg>
      <p:bgPr>
        <a:solidFill>
          <a:schemeClr val="accent1"/>
        </a:solidFill>
        <a:effectLst/>
      </p:bgPr>
    </p:bg>
    <p:spTree>
      <p:nvGrpSpPr>
        <p:cNvPr id="1" name="Shape 214"/>
        <p:cNvGrpSpPr/>
        <p:nvPr/>
      </p:nvGrpSpPr>
      <p:grpSpPr>
        <a:xfrm>
          <a:off x="0" y="0"/>
          <a:ext cx="0" cy="0"/>
          <a:chOff x="0" y="0"/>
          <a:chExt cx="0" cy="0"/>
        </a:xfrm>
      </p:grpSpPr>
      <p:sp>
        <p:nvSpPr>
          <p:cNvPr id="215" name="Google Shape;215;p2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16" name="Google Shape;216;p2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17" name="Google Shape;217;p25"/>
          <p:cNvSpPr/>
          <p:nvPr/>
        </p:nvSpPr>
        <p:spPr>
          <a:xfrm rot="2700000">
            <a:off x="7000645" y="3718738"/>
            <a:ext cx="252861" cy="252649"/>
          </a:xfrm>
          <a:prstGeom prst="rect">
            <a:avLst/>
          </a:prstGeom>
          <a:solidFill>
            <a:schemeClr val="accent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218" name="Google Shape;218;p25" title="swt25-cloud-06.png"/>
          <p:cNvPicPr preferRelativeResize="0"/>
          <p:nvPr/>
        </p:nvPicPr>
        <p:blipFill>
          <a:blip r:embed="rId2">
            <a:alphaModFix/>
          </a:blip>
          <a:stretch>
            <a:fillRect/>
          </a:stretch>
        </p:blipFill>
        <p:spPr>
          <a:xfrm>
            <a:off x="7182181" y="2903451"/>
            <a:ext cx="1874862" cy="1071082"/>
          </a:xfrm>
          <a:prstGeom prst="rect">
            <a:avLst/>
          </a:prstGeom>
          <a:noFill/>
          <a:ln>
            <a:noFill/>
          </a:ln>
        </p:spPr>
      </p:pic>
      <p:pic>
        <p:nvPicPr>
          <p:cNvPr id="219" name="Google Shape;219;p25" title="swt25-cloud-06.png"/>
          <p:cNvPicPr preferRelativeResize="0"/>
          <p:nvPr/>
        </p:nvPicPr>
        <p:blipFill>
          <a:blip r:embed="rId2">
            <a:alphaModFix/>
          </a:blip>
          <a:stretch>
            <a:fillRect/>
          </a:stretch>
        </p:blipFill>
        <p:spPr>
          <a:xfrm>
            <a:off x="5060685" y="3472192"/>
            <a:ext cx="1446569" cy="826400"/>
          </a:xfrm>
          <a:prstGeom prst="rect">
            <a:avLst/>
          </a:prstGeom>
          <a:noFill/>
          <a:ln>
            <a:noFill/>
          </a:ln>
        </p:spPr>
      </p:pic>
      <p:pic>
        <p:nvPicPr>
          <p:cNvPr id="220" name="Google Shape;220;p25" title="swt25-cloud-06.png"/>
          <p:cNvPicPr preferRelativeResize="0"/>
          <p:nvPr/>
        </p:nvPicPr>
        <p:blipFill>
          <a:blip r:embed="rId2">
            <a:alphaModFix/>
          </a:blip>
          <a:stretch>
            <a:fillRect/>
          </a:stretch>
        </p:blipFill>
        <p:spPr>
          <a:xfrm>
            <a:off x="6294260" y="2777424"/>
            <a:ext cx="1049298" cy="599452"/>
          </a:xfrm>
          <a:prstGeom prst="rect">
            <a:avLst/>
          </a:prstGeom>
          <a:noFill/>
          <a:ln>
            <a:noFill/>
          </a:ln>
        </p:spPr>
      </p:pic>
      <p:pic>
        <p:nvPicPr>
          <p:cNvPr id="221" name="Google Shape;221;p25" title="sno25-swt-vignettes-r7-rgb_right-corner-2.png"/>
          <p:cNvPicPr preferRelativeResize="0"/>
          <p:nvPr/>
        </p:nvPicPr>
        <p:blipFill rotWithShape="1">
          <a:blip r:embed="rId3">
            <a:alphaModFix/>
          </a:blip>
          <a:srcRect l="4271" r="4271"/>
          <a:stretch/>
        </p:blipFill>
        <p:spPr>
          <a:xfrm>
            <a:off x="4107675" y="2231550"/>
            <a:ext cx="5036324" cy="2911949"/>
          </a:xfrm>
          <a:prstGeom prst="rect">
            <a:avLst/>
          </a:prstGeom>
          <a:noFill/>
          <a:ln>
            <a:noFill/>
          </a:ln>
        </p:spPr>
      </p:pic>
      <p:sp>
        <p:nvSpPr>
          <p:cNvPr id="222" name="Google Shape;222;p25"/>
          <p:cNvSpPr txBox="1">
            <a:spLocks noGrp="1"/>
          </p:cNvSpPr>
          <p:nvPr>
            <p:ph type="ctrTitle"/>
          </p:nvPr>
        </p:nvSpPr>
        <p:spPr>
          <a:xfrm>
            <a:off x="352600" y="1156625"/>
            <a:ext cx="5583900" cy="1490400"/>
          </a:xfrm>
          <a:prstGeom prst="rect">
            <a:avLst/>
          </a:prstGeom>
          <a:noFill/>
          <a:ln>
            <a:noFill/>
          </a:ln>
        </p:spPr>
        <p:txBody>
          <a:bodyPr spcFirstLastPara="1" wrap="square" lIns="91450" tIns="22850" rIns="45725" bIns="0" anchor="b" anchorCtr="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ulti-use layout w/ 2-Line Title_image">
  <p:cSld name="Multi-use layout w/ 2-Line Title_image">
    <p:spTree>
      <p:nvGrpSpPr>
        <p:cNvPr id="1" name="Shape 223"/>
        <p:cNvGrpSpPr/>
        <p:nvPr/>
      </p:nvGrpSpPr>
      <p:grpSpPr>
        <a:xfrm>
          <a:off x="0" y="0"/>
          <a:ext cx="0" cy="0"/>
          <a:chOff x="0" y="0"/>
          <a:chExt cx="0" cy="0"/>
        </a:xfrm>
      </p:grpSpPr>
      <p:sp>
        <p:nvSpPr>
          <p:cNvPr id="224" name="Google Shape;224;p2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25" name="Google Shape;225;p2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6" name="Google Shape;226;p26"/>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27" name="Google Shape;227;p26"/>
          <p:cNvSpPr txBox="1">
            <a:spLocks noGrp="1"/>
          </p:cNvSpPr>
          <p:nvPr>
            <p:ph type="body" idx="1"/>
          </p:nvPr>
        </p:nvSpPr>
        <p:spPr>
          <a:xfrm>
            <a:off x="4686300" y="1478621"/>
            <a:ext cx="4038600" cy="32268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28" name="Google Shape;228;p26"/>
          <p:cNvSpPr txBox="1">
            <a:spLocks noGrp="1"/>
          </p:cNvSpPr>
          <p:nvPr>
            <p:ph type="subTitle" idx="2"/>
          </p:nvPr>
        </p:nvSpPr>
        <p:spPr>
          <a:xfrm>
            <a:off x="365760" y="1123365"/>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29" name="Google Shape;229;p26"/>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30" name="Google Shape;230;p26"/>
          <p:cNvSpPr/>
          <p:nvPr/>
        </p:nvSpPr>
        <p:spPr>
          <a:xfrm>
            <a:off x="0" y="343805"/>
            <a:ext cx="137100" cy="7695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ulti-use layout w/ Dotted Lines 01">
  <p:cSld name="Multi-use layout w/ Dotted Lines 01">
    <p:spTree>
      <p:nvGrpSpPr>
        <p:cNvPr id="1" name="Shape 231"/>
        <p:cNvGrpSpPr/>
        <p:nvPr/>
      </p:nvGrpSpPr>
      <p:grpSpPr>
        <a:xfrm>
          <a:off x="0" y="0"/>
          <a:ext cx="0" cy="0"/>
          <a:chOff x="0" y="0"/>
          <a:chExt cx="0" cy="0"/>
        </a:xfrm>
      </p:grpSpPr>
      <p:grpSp>
        <p:nvGrpSpPr>
          <p:cNvPr id="232" name="Google Shape;232;p27"/>
          <p:cNvGrpSpPr/>
          <p:nvPr/>
        </p:nvGrpSpPr>
        <p:grpSpPr>
          <a:xfrm>
            <a:off x="4" y="3761953"/>
            <a:ext cx="9143997" cy="1371564"/>
            <a:chOff x="-10" y="3735321"/>
            <a:chExt cx="9139427" cy="1408177"/>
          </a:xfrm>
        </p:grpSpPr>
        <p:pic>
          <p:nvPicPr>
            <p:cNvPr id="233" name="Google Shape;233;p27"/>
            <p:cNvPicPr preferRelativeResize="0"/>
            <p:nvPr/>
          </p:nvPicPr>
          <p:blipFill rotWithShape="1">
            <a:blip r:embed="rId2">
              <a:alphaModFix amt="29000"/>
            </a:blip>
            <a:srcRect t="139" b="138"/>
            <a:stretch/>
          </p:blipFill>
          <p:spPr>
            <a:xfrm>
              <a:off x="-10" y="3735321"/>
              <a:ext cx="3044952" cy="1408177"/>
            </a:xfrm>
            <a:prstGeom prst="rect">
              <a:avLst/>
            </a:prstGeom>
            <a:noFill/>
            <a:ln>
              <a:noFill/>
            </a:ln>
          </p:spPr>
        </p:pic>
        <p:pic>
          <p:nvPicPr>
            <p:cNvPr id="234" name="Google Shape;234;p27"/>
            <p:cNvPicPr preferRelativeResize="0"/>
            <p:nvPr/>
          </p:nvPicPr>
          <p:blipFill rotWithShape="1">
            <a:blip r:embed="rId3">
              <a:alphaModFix amt="29000"/>
            </a:blip>
            <a:srcRect t="139" b="138"/>
            <a:stretch/>
          </p:blipFill>
          <p:spPr>
            <a:xfrm>
              <a:off x="3049515" y="3735321"/>
              <a:ext cx="3044952" cy="1408177"/>
            </a:xfrm>
            <a:prstGeom prst="rect">
              <a:avLst/>
            </a:prstGeom>
            <a:noFill/>
            <a:ln>
              <a:noFill/>
            </a:ln>
          </p:spPr>
        </p:pic>
        <p:pic>
          <p:nvPicPr>
            <p:cNvPr id="235" name="Google Shape;235;p27"/>
            <p:cNvPicPr preferRelativeResize="0"/>
            <p:nvPr/>
          </p:nvPicPr>
          <p:blipFill rotWithShape="1">
            <a:blip r:embed="rId4">
              <a:alphaModFix amt="29000"/>
            </a:blip>
            <a:srcRect t="139" b="138"/>
            <a:stretch/>
          </p:blipFill>
          <p:spPr>
            <a:xfrm>
              <a:off x="6094465" y="3735321"/>
              <a:ext cx="3044952" cy="1408177"/>
            </a:xfrm>
            <a:prstGeom prst="rect">
              <a:avLst/>
            </a:prstGeom>
            <a:noFill/>
            <a:ln>
              <a:noFill/>
            </a:ln>
          </p:spPr>
        </p:pic>
      </p:grpSp>
      <p:sp>
        <p:nvSpPr>
          <p:cNvPr id="236" name="Google Shape;236;p2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37" name="Google Shape;237;p2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8" name="Google Shape;238;p27"/>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39" name="Google Shape;239;p27"/>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40" name="Google Shape;240;p27"/>
          <p:cNvSpPr txBox="1">
            <a:spLocks noGrp="1"/>
          </p:cNvSpPr>
          <p:nvPr>
            <p:ph type="subTitle" idx="1"/>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41" name="Google Shape;241;p27"/>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ulti-use layout w/ Dotted Lines 02">
  <p:cSld name="Multi-use layout w/ Dotted Lines 02">
    <p:spTree>
      <p:nvGrpSpPr>
        <p:cNvPr id="1" name="Shape 242"/>
        <p:cNvGrpSpPr/>
        <p:nvPr/>
      </p:nvGrpSpPr>
      <p:grpSpPr>
        <a:xfrm>
          <a:off x="0" y="0"/>
          <a:ext cx="0" cy="0"/>
          <a:chOff x="0" y="0"/>
          <a:chExt cx="0" cy="0"/>
        </a:xfrm>
      </p:grpSpPr>
      <p:grpSp>
        <p:nvGrpSpPr>
          <p:cNvPr id="243" name="Google Shape;243;p28"/>
          <p:cNvGrpSpPr/>
          <p:nvPr/>
        </p:nvGrpSpPr>
        <p:grpSpPr>
          <a:xfrm>
            <a:off x="0" y="4370577"/>
            <a:ext cx="9144001" cy="772925"/>
            <a:chOff x="0" y="4370576"/>
            <a:chExt cx="9144001" cy="772925"/>
          </a:xfrm>
        </p:grpSpPr>
        <p:pic>
          <p:nvPicPr>
            <p:cNvPr id="244" name="Google Shape;244;p28"/>
            <p:cNvPicPr preferRelativeResize="0"/>
            <p:nvPr/>
          </p:nvPicPr>
          <p:blipFill rotWithShape="1">
            <a:blip r:embed="rId2">
              <a:alphaModFix amt="29000"/>
            </a:blip>
            <a:srcRect t="140" b="43663"/>
            <a:stretch/>
          </p:blipFill>
          <p:spPr>
            <a:xfrm>
              <a:off x="0" y="4370576"/>
              <a:ext cx="3046476" cy="772925"/>
            </a:xfrm>
            <a:prstGeom prst="rect">
              <a:avLst/>
            </a:prstGeom>
            <a:noFill/>
            <a:ln>
              <a:noFill/>
            </a:ln>
          </p:spPr>
        </p:pic>
        <p:pic>
          <p:nvPicPr>
            <p:cNvPr id="245" name="Google Shape;245;p28"/>
            <p:cNvPicPr preferRelativeResize="0"/>
            <p:nvPr/>
          </p:nvPicPr>
          <p:blipFill rotWithShape="1">
            <a:blip r:embed="rId3">
              <a:alphaModFix amt="29000"/>
            </a:blip>
            <a:srcRect t="140" b="43663"/>
            <a:stretch/>
          </p:blipFill>
          <p:spPr>
            <a:xfrm>
              <a:off x="3051050" y="4370576"/>
              <a:ext cx="3046476" cy="772925"/>
            </a:xfrm>
            <a:prstGeom prst="rect">
              <a:avLst/>
            </a:prstGeom>
            <a:noFill/>
            <a:ln>
              <a:noFill/>
            </a:ln>
          </p:spPr>
        </p:pic>
        <p:pic>
          <p:nvPicPr>
            <p:cNvPr id="246" name="Google Shape;246;p28"/>
            <p:cNvPicPr preferRelativeResize="0"/>
            <p:nvPr/>
          </p:nvPicPr>
          <p:blipFill rotWithShape="1">
            <a:blip r:embed="rId4">
              <a:alphaModFix amt="29000"/>
            </a:blip>
            <a:srcRect t="140" b="43663"/>
            <a:stretch/>
          </p:blipFill>
          <p:spPr>
            <a:xfrm>
              <a:off x="6097525" y="4370576"/>
              <a:ext cx="3046476" cy="772925"/>
            </a:xfrm>
            <a:prstGeom prst="rect">
              <a:avLst/>
            </a:prstGeom>
            <a:noFill/>
            <a:ln>
              <a:noFill/>
            </a:ln>
          </p:spPr>
        </p:pic>
      </p:grpSp>
      <p:sp>
        <p:nvSpPr>
          <p:cNvPr id="247" name="Google Shape;247;p2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48" name="Google Shape;248;p2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49" name="Google Shape;249;p28"/>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50" name="Google Shape;250;p2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51" name="Google Shape;251;p28"/>
          <p:cNvSpPr txBox="1">
            <a:spLocks noGrp="1"/>
          </p:cNvSpPr>
          <p:nvPr>
            <p:ph type="subTitle" idx="1"/>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52" name="Google Shape;252;p28"/>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ulti-use layout w/ Dotted Arrows">
  <p:cSld name="Multi-use layout w/ Dotted Arrows">
    <p:spTree>
      <p:nvGrpSpPr>
        <p:cNvPr id="1" name="Shape 253"/>
        <p:cNvGrpSpPr/>
        <p:nvPr/>
      </p:nvGrpSpPr>
      <p:grpSpPr>
        <a:xfrm>
          <a:off x="0" y="0"/>
          <a:ext cx="0" cy="0"/>
          <a:chOff x="0" y="0"/>
          <a:chExt cx="0" cy="0"/>
        </a:xfrm>
      </p:grpSpPr>
      <p:pic>
        <p:nvPicPr>
          <p:cNvPr id="254" name="Google Shape;254;p29"/>
          <p:cNvPicPr preferRelativeResize="0"/>
          <p:nvPr/>
        </p:nvPicPr>
        <p:blipFill rotWithShape="1">
          <a:blip r:embed="rId2">
            <a:alphaModFix/>
          </a:blip>
          <a:srcRect l="22839"/>
          <a:stretch/>
        </p:blipFill>
        <p:spPr>
          <a:xfrm flipH="1">
            <a:off x="7782375" y="2935676"/>
            <a:ext cx="1368150" cy="1931223"/>
          </a:xfrm>
          <a:prstGeom prst="rect">
            <a:avLst/>
          </a:prstGeom>
          <a:noFill/>
          <a:ln>
            <a:noFill/>
          </a:ln>
        </p:spPr>
      </p:pic>
      <p:sp>
        <p:nvSpPr>
          <p:cNvPr id="255" name="Google Shape;255;p2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56" name="Google Shape;256;p2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57" name="Google Shape;257;p29"/>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58" name="Google Shape;258;p29"/>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59" name="Google Shape;259;p29"/>
          <p:cNvSpPr txBox="1">
            <a:spLocks noGrp="1"/>
          </p:cNvSpPr>
          <p:nvPr>
            <p:ph type="subTitle" idx="1"/>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60" name="Google Shape;260;p29"/>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rk Blue Left Bar">
  <p:cSld name="Dark Blue Left Bar">
    <p:spTree>
      <p:nvGrpSpPr>
        <p:cNvPr id="1" name="Shape 261"/>
        <p:cNvGrpSpPr/>
        <p:nvPr/>
      </p:nvGrpSpPr>
      <p:grpSpPr>
        <a:xfrm>
          <a:off x="0" y="0"/>
          <a:ext cx="0" cy="0"/>
          <a:chOff x="0" y="0"/>
          <a:chExt cx="0" cy="0"/>
        </a:xfrm>
      </p:grpSpPr>
      <p:sp>
        <p:nvSpPr>
          <p:cNvPr id="262" name="Google Shape;262;p30"/>
          <p:cNvSpPr/>
          <p:nvPr/>
        </p:nvSpPr>
        <p:spPr>
          <a:xfrm>
            <a:off x="0" y="0"/>
            <a:ext cx="27315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3600"/>
              <a:buFont typeface="Arial"/>
              <a:buNone/>
            </a:pPr>
            <a:endParaRPr sz="3600">
              <a:solidFill>
                <a:schemeClr val="dk1"/>
              </a:solidFill>
              <a:latin typeface="Arial"/>
              <a:ea typeface="Arial"/>
              <a:cs typeface="Arial"/>
              <a:sym typeface="Arial"/>
            </a:endParaRPr>
          </a:p>
        </p:txBody>
      </p:sp>
      <p:sp>
        <p:nvSpPr>
          <p:cNvPr id="263" name="Google Shape;263;p30"/>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
        <p:nvSpPr>
          <p:cNvPr id="264" name="Google Shape;264;p30"/>
          <p:cNvSpPr txBox="1"/>
          <p:nvPr/>
        </p:nvSpPr>
        <p:spPr>
          <a:xfrm>
            <a:off x="8334250"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65" name="Google Shape;265;p30"/>
          <p:cNvSpPr txBox="1">
            <a:spLocks noGrp="1"/>
          </p:cNvSpPr>
          <p:nvPr>
            <p:ph type="body" idx="1"/>
          </p:nvPr>
        </p:nvSpPr>
        <p:spPr>
          <a:xfrm>
            <a:off x="457196" y="1527328"/>
            <a:ext cx="21336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chemeClr val="lt1"/>
              </a:buClr>
              <a:buSzPts val="1800"/>
              <a:buNone/>
              <a:defRPr>
                <a:solidFill>
                  <a:schemeClr val="lt1"/>
                </a:solidFill>
              </a:defRPr>
            </a:lvl1pPr>
            <a:lvl2pPr marL="914400" lvl="1" indent="-342900" algn="l">
              <a:lnSpc>
                <a:spcPct val="114000"/>
              </a:lnSpc>
              <a:spcBef>
                <a:spcPts val="1000"/>
              </a:spcBef>
              <a:spcAft>
                <a:spcPts val="0"/>
              </a:spcAft>
              <a:buSzPts val="1800"/>
              <a:buChar char="•"/>
              <a:defRPr>
                <a:solidFill>
                  <a:schemeClr val="lt1"/>
                </a:solidFill>
              </a:defRPr>
            </a:lvl2pPr>
            <a:lvl3pPr marL="1371600" lvl="2" indent="-323850" algn="l">
              <a:lnSpc>
                <a:spcPct val="114000"/>
              </a:lnSpc>
              <a:spcBef>
                <a:spcPts val="600"/>
              </a:spcBef>
              <a:spcAft>
                <a:spcPts val="0"/>
              </a:spcAft>
              <a:buSzPts val="1500"/>
              <a:buChar char="•"/>
              <a:defRPr>
                <a:solidFill>
                  <a:schemeClr val="lt1"/>
                </a:solidFill>
              </a:defRPr>
            </a:lvl3pPr>
            <a:lvl4pPr marL="1828800" lvl="3" indent="-317500" algn="l">
              <a:lnSpc>
                <a:spcPct val="114000"/>
              </a:lnSpc>
              <a:spcBef>
                <a:spcPts val="600"/>
              </a:spcBef>
              <a:spcAft>
                <a:spcPts val="0"/>
              </a:spcAft>
              <a:buSzPts val="1400"/>
              <a:buChar char="•"/>
              <a:defRPr>
                <a:solidFill>
                  <a:schemeClr val="lt1"/>
                </a:solidFill>
              </a:defRPr>
            </a:lvl4pPr>
            <a:lvl5pPr marL="2286000" lvl="4" indent="-317500" algn="l">
              <a:lnSpc>
                <a:spcPct val="114000"/>
              </a:lnSpc>
              <a:spcBef>
                <a:spcPts val="600"/>
              </a:spcBef>
              <a:spcAft>
                <a:spcPts val="0"/>
              </a:spcAft>
              <a:buSzPts val="1400"/>
              <a:buChar char="•"/>
              <a:defRPr>
                <a:solidFill>
                  <a:schemeClr val="lt1"/>
                </a:solidFill>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66" name="Google Shape;266;p3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67" name="Google Shape;267;p3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68" name="Google Shape;268;p30"/>
          <p:cNvSpPr txBox="1">
            <a:spLocks noGrp="1"/>
          </p:cNvSpPr>
          <p:nvPr>
            <p:ph type="title"/>
          </p:nvPr>
        </p:nvSpPr>
        <p:spPr>
          <a:xfrm>
            <a:off x="354558" y="363560"/>
            <a:ext cx="2376900" cy="365700"/>
          </a:xfrm>
          <a:prstGeom prst="rect">
            <a:avLst/>
          </a:prstGeom>
          <a:noFill/>
          <a:ln>
            <a:noFill/>
          </a:ln>
        </p:spPr>
        <p:txBody>
          <a:bodyPr spcFirstLastPara="1" wrap="square" lIns="91450" tIns="91450" rIns="91450" bIns="0" anchor="t" anchorCtr="0">
            <a:noAutofit/>
          </a:bodyPr>
          <a:lstStyle>
            <a:lvl1pPr lvl="0" algn="l">
              <a:lnSpc>
                <a:spcPct val="85000"/>
              </a:lnSpc>
              <a:spcBef>
                <a:spcPts val="0"/>
              </a:spcBef>
              <a:spcAft>
                <a:spcPts val="0"/>
              </a:spcAft>
              <a:buClr>
                <a:schemeClr val="lt1"/>
              </a:buClr>
              <a:buSzPts val="2600"/>
              <a:buFont typeface="Arial"/>
              <a:buNone/>
              <a:defRPr sz="2600" b="1">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69" name="Google Shape;269;p30"/>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29"/>
        <p:cNvGrpSpPr/>
        <p:nvPr/>
      </p:nvGrpSpPr>
      <p:grpSpPr>
        <a:xfrm>
          <a:off x="0" y="0"/>
          <a:ext cx="0" cy="0"/>
          <a:chOff x="0" y="0"/>
          <a:chExt cx="0" cy="0"/>
        </a:xfrm>
      </p:grpSpPr>
      <p:sp>
        <p:nvSpPr>
          <p:cNvPr id="30" name="Google Shape;30;p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31" name="Google Shape;31;p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u="none" strike="noStrike" cap="none">
                <a:solidFill>
                  <a:srgbClr val="929292"/>
                </a:solidFill>
                <a:latin typeface="Arial"/>
                <a:ea typeface="Arial"/>
                <a:cs typeface="Arial"/>
                <a:sym typeface="Arial"/>
              </a:rPr>
              <a:t>© 202</a:t>
            </a:r>
            <a:r>
              <a:rPr lang="en-US" sz="600">
                <a:solidFill>
                  <a:srgbClr val="929292"/>
                </a:solidFill>
              </a:rPr>
              <a:t>5</a:t>
            </a:r>
            <a:r>
              <a:rPr lang="en-US" sz="600" b="0" i="0" u="none" strike="noStrike" cap="none">
                <a:solidFill>
                  <a:srgbClr val="929292"/>
                </a:solidFill>
                <a:latin typeface="Arial"/>
                <a:ea typeface="Arial"/>
                <a:cs typeface="Arial"/>
                <a:sym typeface="Arial"/>
              </a:rPr>
              <a:t> Snowflake Inc. All Rights Reserved</a:t>
            </a:r>
            <a:endParaRPr sz="600" b="0" i="0" u="none" strike="noStrike" cap="none">
              <a:solidFill>
                <a:srgbClr val="929292"/>
              </a:solidFill>
              <a:latin typeface="Arial"/>
              <a:ea typeface="Arial"/>
              <a:cs typeface="Arial"/>
              <a:sym typeface="Arial"/>
            </a:endParaRPr>
          </a:p>
        </p:txBody>
      </p:sp>
      <p:sp>
        <p:nvSpPr>
          <p:cNvPr id="32" name="Google Shape;32;p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b="0" i="0" u="none" strike="noStrike" cap="none">
                <a:solidFill>
                  <a:srgbClr val="929292"/>
                </a:solidFill>
                <a:latin typeface="Arial"/>
                <a:ea typeface="Arial"/>
                <a:cs typeface="Arial"/>
                <a:sym typeface="Arial"/>
              </a:rPr>
              <a:t>‹#›</a:t>
            </a:fld>
            <a:endParaRPr sz="600" b="0" i="0" u="none" strike="noStrike" cap="none">
              <a:solidFill>
                <a:srgbClr val="929292"/>
              </a:solidFill>
              <a:latin typeface="Arial"/>
              <a:ea typeface="Arial"/>
              <a:cs typeface="Arial"/>
              <a:sym typeface="Arial"/>
            </a:endParaRPr>
          </a:p>
        </p:txBody>
      </p:sp>
      <p:sp>
        <p:nvSpPr>
          <p:cNvPr id="33" name="Google Shape;33;p4"/>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34" name="Google Shape;34;p4"/>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footer only)">
  <p:cSld name="Blank (footer only)">
    <p:spTree>
      <p:nvGrpSpPr>
        <p:cNvPr id="1" name="Shape 270"/>
        <p:cNvGrpSpPr/>
        <p:nvPr/>
      </p:nvGrpSpPr>
      <p:grpSpPr>
        <a:xfrm>
          <a:off x="0" y="0"/>
          <a:ext cx="0" cy="0"/>
          <a:chOff x="0" y="0"/>
          <a:chExt cx="0" cy="0"/>
        </a:xfrm>
      </p:grpSpPr>
      <p:sp>
        <p:nvSpPr>
          <p:cNvPr id="271" name="Google Shape;271;p3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72" name="Google Shape;272;p3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73" name="Google Shape;273;p31"/>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 Dk Blue">
  <p:cSld name="Quote - Dk Blue">
    <p:bg>
      <p:bgPr>
        <a:solidFill>
          <a:schemeClr val="dk2"/>
        </a:solidFill>
        <a:effectLst/>
      </p:bgPr>
    </p:bg>
    <p:spTree>
      <p:nvGrpSpPr>
        <p:cNvPr id="1" name="Shape 274"/>
        <p:cNvGrpSpPr/>
        <p:nvPr/>
      </p:nvGrpSpPr>
      <p:grpSpPr>
        <a:xfrm>
          <a:off x="0" y="0"/>
          <a:ext cx="0" cy="0"/>
          <a:chOff x="0" y="0"/>
          <a:chExt cx="0" cy="0"/>
        </a:xfrm>
      </p:grpSpPr>
      <p:sp>
        <p:nvSpPr>
          <p:cNvPr id="275" name="Google Shape;275;p32"/>
          <p:cNvSpPr txBox="1">
            <a:spLocks noGrp="1"/>
          </p:cNvSpPr>
          <p:nvPr>
            <p:ph type="ctrTitle"/>
          </p:nvPr>
        </p:nvSpPr>
        <p:spPr>
          <a:xfrm>
            <a:off x="352603" y="2137940"/>
            <a:ext cx="8009700" cy="800100"/>
          </a:xfrm>
          <a:prstGeom prst="rect">
            <a:avLst/>
          </a:prstGeom>
          <a:noFill/>
          <a:ln>
            <a:noFill/>
          </a:ln>
        </p:spPr>
        <p:txBody>
          <a:bodyPr spcFirstLastPara="1" wrap="square" lIns="91450" tIns="91450" rIns="91450" bIns="91450" anchor="ctr" anchorCtr="0">
            <a:spAutoFit/>
          </a:bodyPr>
          <a:lstStyle>
            <a:lvl1pPr lvl="0" algn="l">
              <a:lnSpc>
                <a:spcPct val="100000"/>
              </a:lnSpc>
              <a:spcBef>
                <a:spcPts val="0"/>
              </a:spcBef>
              <a:spcAft>
                <a:spcPts val="0"/>
              </a:spcAft>
              <a:buClr>
                <a:schemeClr val="lt1"/>
              </a:buClr>
              <a:buSzPts val="4000"/>
              <a:buFont typeface="Arial"/>
              <a:buNone/>
              <a:defRPr sz="4000" b="1">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76" name="Google Shape;276;p3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77" name="Google Shape;277;p32"/>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278" name="Google Shape;278;p32"/>
          <p:cNvGrpSpPr/>
          <p:nvPr/>
        </p:nvGrpSpPr>
        <p:grpSpPr>
          <a:xfrm>
            <a:off x="457209" y="474130"/>
            <a:ext cx="1177786" cy="857849"/>
            <a:chOff x="865451" y="2114550"/>
            <a:chExt cx="3399093" cy="2475755"/>
          </a:xfrm>
        </p:grpSpPr>
        <p:sp>
          <p:nvSpPr>
            <p:cNvPr id="279" name="Google Shape;279;p32"/>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
          <p:nvSpPr>
            <p:cNvPr id="280" name="Google Shape;280;p32"/>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grpSp>
      <p:sp>
        <p:nvSpPr>
          <p:cNvPr id="281" name="Google Shape;281;p32"/>
          <p:cNvSpPr txBox="1">
            <a:spLocks noGrp="1"/>
          </p:cNvSpPr>
          <p:nvPr>
            <p:ph type="subTitle" idx="1"/>
          </p:nvPr>
        </p:nvSpPr>
        <p:spPr>
          <a:xfrm>
            <a:off x="364877" y="4041210"/>
            <a:ext cx="5732700" cy="409200"/>
          </a:xfrm>
          <a:prstGeom prst="rect">
            <a:avLst/>
          </a:prstGeom>
          <a:noFill/>
          <a:ln>
            <a:noFill/>
          </a:ln>
        </p:spPr>
        <p:txBody>
          <a:bodyPr spcFirstLastPara="1" wrap="square" lIns="91450" tIns="22850" rIns="45725" bIns="22850" anchor="t" anchorCtr="0">
            <a:noAutofit/>
          </a:bodyPr>
          <a:lstStyle>
            <a:lvl1pPr lvl="0" algn="l">
              <a:lnSpc>
                <a:spcPct val="114000"/>
              </a:lnSpc>
              <a:spcBef>
                <a:spcPts val="0"/>
              </a:spcBef>
              <a:spcAft>
                <a:spcPts val="0"/>
              </a:spcAft>
              <a:buClr>
                <a:schemeClr val="lt1"/>
              </a:buClr>
              <a:buSzPts val="1800"/>
              <a:buNone/>
              <a:defRPr sz="1800" b="1">
                <a:solidFill>
                  <a:schemeClr val="lt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82" name="Google Shape;282;p32"/>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zz_LAST LAYOUT">
  <p:cSld name="LAST LAYOUT">
    <p:bg>
      <p:bgPr>
        <a:solidFill>
          <a:schemeClr val="dk1"/>
        </a:solidFill>
        <a:effectLst/>
      </p:bgPr>
    </p:bg>
    <p:spTree>
      <p:nvGrpSpPr>
        <p:cNvPr id="1" name="Shape 283"/>
        <p:cNvGrpSpPr/>
        <p:nvPr/>
      </p:nvGrpSpPr>
      <p:grpSpPr>
        <a:xfrm>
          <a:off x="0" y="0"/>
          <a:ext cx="0" cy="0"/>
          <a:chOff x="0" y="0"/>
          <a:chExt cx="0" cy="0"/>
        </a:xfrm>
      </p:grpSpPr>
      <p:sp>
        <p:nvSpPr>
          <p:cNvPr id="284" name="Google Shape;284;p33"/>
          <p:cNvSpPr/>
          <p:nvPr/>
        </p:nvSpPr>
        <p:spPr>
          <a:xfrm>
            <a:off x="793489" y="639558"/>
            <a:ext cx="7557000" cy="3864300"/>
          </a:xfrm>
          <a:prstGeom prst="rect">
            <a:avLst/>
          </a:prstGeom>
          <a:noFill/>
          <a:ln w="152400" cap="flat" cmpd="sng">
            <a:solidFill>
              <a:srgbClr val="A20000"/>
            </a:solidFill>
            <a:prstDash val="solid"/>
            <a:miter lim="800000"/>
            <a:headEnd type="none" w="sm" len="sm"/>
            <a:tailEnd type="none" w="sm" len="sm"/>
          </a:ln>
        </p:spPr>
        <p:txBody>
          <a:bodyPr spcFirstLastPara="1" wrap="square" lIns="731525" tIns="22850" rIns="731525" bIns="22850" anchor="ctr" anchorCtr="0">
            <a:noAutofit/>
          </a:bodyPr>
          <a:lstStyle/>
          <a:p>
            <a:pPr marL="0" marR="0" lvl="0" indent="0" algn="ctr" rtl="0">
              <a:spcBef>
                <a:spcPts val="0"/>
              </a:spcBef>
              <a:spcAft>
                <a:spcPts val="0"/>
              </a:spcAft>
              <a:buNone/>
            </a:pPr>
            <a:r>
              <a:rPr lang="en-US" sz="1800" b="1" i="0">
                <a:solidFill>
                  <a:schemeClr val="lt1"/>
                </a:solidFill>
                <a:latin typeface="Arial Black"/>
                <a:ea typeface="Arial Black"/>
                <a:cs typeface="Arial Black"/>
                <a:sym typeface="Arial Black"/>
              </a:rPr>
              <a:t>LAST LAYOUT</a:t>
            </a:r>
            <a:endParaRPr sz="700"/>
          </a:p>
          <a:p>
            <a:pPr marL="0" marR="0" lvl="0" indent="0" algn="ctr" rtl="0">
              <a:spcBef>
                <a:spcPts val="0"/>
              </a:spcBef>
              <a:spcAft>
                <a:spcPts val="0"/>
              </a:spcAft>
              <a:buNone/>
            </a:pPr>
            <a:endParaRPr sz="500">
              <a:solidFill>
                <a:schemeClr val="lt1"/>
              </a:solidFill>
              <a:latin typeface="Arial"/>
              <a:ea typeface="Arial"/>
              <a:cs typeface="Arial"/>
              <a:sym typeface="Arial"/>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In order for your template to work properly, layouts appearing after this one should be deleted. Make sure your deck is using the Snowflake </a:t>
            </a:r>
            <a:r>
              <a:rPr lang="en-US" sz="1800">
                <a:solidFill>
                  <a:schemeClr val="lt1"/>
                </a:solidFill>
              </a:rPr>
              <a:t>World Tour 2025</a:t>
            </a:r>
            <a:r>
              <a:rPr lang="en-US" sz="1800">
                <a:solidFill>
                  <a:schemeClr val="lt1"/>
                </a:solidFill>
                <a:latin typeface="Arial"/>
                <a:ea typeface="Arial"/>
                <a:cs typeface="Arial"/>
                <a:sym typeface="Arial"/>
              </a:rPr>
              <a:t> template by applying any of the above layouts to your slides, then </a:t>
            </a:r>
            <a:r>
              <a:rPr lang="en-US" sz="1800" b="1">
                <a:solidFill>
                  <a:srgbClr val="C00000"/>
                </a:solidFill>
                <a:latin typeface="Arial"/>
                <a:ea typeface="Arial"/>
                <a:cs typeface="Arial"/>
                <a:sym typeface="Arial"/>
              </a:rPr>
              <a:t>delete any rogue layouts </a:t>
            </a:r>
            <a:r>
              <a:rPr lang="en-US" sz="1800">
                <a:solidFill>
                  <a:schemeClr val="lt1"/>
                </a:solidFill>
                <a:latin typeface="Arial"/>
                <a:ea typeface="Arial"/>
                <a:cs typeface="Arial"/>
                <a:sym typeface="Arial"/>
              </a:rPr>
              <a:t>that appear below. </a:t>
            </a:r>
            <a:endParaRPr sz="700"/>
          </a:p>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vider 05 1">
  <p:cSld name="Divider 05_1">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4"/>
          <p:cNvSpPr/>
          <p:nvPr/>
        </p:nvSpPr>
        <p:spPr>
          <a:xfrm>
            <a:off x="0" y="0"/>
            <a:ext cx="6021600" cy="5143500"/>
          </a:xfrm>
          <a:prstGeom prst="rect">
            <a:avLst/>
          </a:prstGeom>
          <a:solidFill>
            <a:schemeClr val="dk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287" name="Google Shape;287;p3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88" name="Google Shape;288;p3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89" name="Google Shape;289;p34"/>
          <p:cNvSpPr txBox="1">
            <a:spLocks noGrp="1"/>
          </p:cNvSpPr>
          <p:nvPr>
            <p:ph type="ctrTitle"/>
          </p:nvPr>
        </p:nvSpPr>
        <p:spPr>
          <a:xfrm>
            <a:off x="352600" y="1156625"/>
            <a:ext cx="5583900" cy="1490400"/>
          </a:xfrm>
          <a:prstGeom prst="rect">
            <a:avLst/>
          </a:prstGeom>
          <a:noFill/>
          <a:ln>
            <a:noFill/>
          </a:ln>
        </p:spPr>
        <p:txBody>
          <a:bodyPr spcFirstLastPara="1" wrap="square" lIns="91450" tIns="22850" rIns="45725" bIns="0" anchor="b" anchorCtr="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 You 1">
  <p:cSld name="Thank You 01_2">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3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92" name="Google Shape;292;p3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93" name="Google Shape;293;p35"/>
          <p:cNvSpPr txBox="1">
            <a:spLocks noGrp="1"/>
          </p:cNvSpPr>
          <p:nvPr>
            <p:ph type="title"/>
          </p:nvPr>
        </p:nvSpPr>
        <p:spPr>
          <a:xfrm>
            <a:off x="364875" y="664213"/>
            <a:ext cx="6708900" cy="2327700"/>
          </a:xfrm>
          <a:prstGeom prst="rect">
            <a:avLst/>
          </a:prstGeom>
          <a:noFill/>
          <a:ln>
            <a:noFill/>
          </a:ln>
        </p:spPr>
        <p:txBody>
          <a:bodyPr spcFirstLastPara="1" wrap="square" lIns="45725" tIns="45725" rIns="45725" bIns="45725" anchor="b" anchorCtr="0">
            <a:noAutofit/>
          </a:bodyPr>
          <a:lstStyle>
            <a:lvl1pPr marL="0" marR="0" lvl="0" indent="0" algn="l">
              <a:lnSpc>
                <a:spcPct val="85000"/>
              </a:lnSpc>
              <a:spcBef>
                <a:spcPts val="0"/>
              </a:spcBef>
              <a:spcAft>
                <a:spcPts val="0"/>
              </a:spcAft>
              <a:buClr>
                <a:schemeClr val="lt1"/>
              </a:buClr>
              <a:buSzPts val="4400"/>
              <a:buNone/>
              <a:defRPr sz="4400">
                <a:solidFill>
                  <a:schemeClr val="lt1"/>
                </a:solidFill>
              </a:defRPr>
            </a:lvl1pPr>
            <a:lvl2pPr lvl="1">
              <a:lnSpc>
                <a:spcPct val="105000"/>
              </a:lnSpc>
              <a:spcBef>
                <a:spcPts val="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2pPr>
            <a:lvl3pPr lvl="2">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3pPr>
            <a:lvl4pPr lvl="3">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4pPr>
            <a:lvl5pPr lvl="4">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5pPr>
            <a:lvl6pPr lvl="5">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6pPr>
            <a:lvl7pPr lvl="6">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7pPr>
            <a:lvl8pPr lvl="7">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8pPr>
            <a:lvl9pPr lvl="8">
              <a:lnSpc>
                <a:spcPct val="105000"/>
              </a:lnSpc>
              <a:spcBef>
                <a:spcPts val="500"/>
              </a:spcBef>
              <a:spcAft>
                <a:spcPts val="500"/>
              </a:spcAft>
              <a:buClr>
                <a:schemeClr val="lt1"/>
              </a:buClr>
              <a:buSzPts val="4400"/>
              <a:buFont typeface="Arial Black"/>
              <a:buNone/>
              <a:defRPr sz="4400" b="0">
                <a:solidFill>
                  <a:schemeClr val="lt1"/>
                </a:solidFill>
                <a:latin typeface="Arial Black"/>
                <a:ea typeface="Arial Black"/>
                <a:cs typeface="Arial Black"/>
                <a:sym typeface="Arial Black"/>
              </a:defRPr>
            </a:lvl9pPr>
          </a:lstStyle>
          <a:p>
            <a:endParaRPr/>
          </a:p>
        </p:txBody>
      </p:sp>
      <p:sp>
        <p:nvSpPr>
          <p:cNvPr id="294" name="Google Shape;294;p35"/>
          <p:cNvSpPr/>
          <p:nvPr/>
        </p:nvSpPr>
        <p:spPr>
          <a:xfrm rot="2700000">
            <a:off x="7000645" y="3718738"/>
            <a:ext cx="252861" cy="252649"/>
          </a:xfrm>
          <a:prstGeom prst="rect">
            <a:avLst/>
          </a:prstGeom>
          <a:solidFill>
            <a:schemeClr val="accent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295" name="Google Shape;295;p35"/>
          <p:cNvPicPr preferRelativeResize="0"/>
          <p:nvPr/>
        </p:nvPicPr>
        <p:blipFill>
          <a:blip r:embed="rId3">
            <a:alphaModFix/>
          </a:blip>
          <a:stretch>
            <a:fillRect/>
          </a:stretch>
        </p:blipFill>
        <p:spPr>
          <a:xfrm>
            <a:off x="6817622" y="3422275"/>
            <a:ext cx="1383400" cy="112371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35"/>
        <p:cNvGrpSpPr/>
        <p:nvPr/>
      </p:nvGrpSpPr>
      <p:grpSpPr>
        <a:xfrm>
          <a:off x="0" y="0"/>
          <a:ext cx="0" cy="0"/>
          <a:chOff x="0" y="0"/>
          <a:chExt cx="0" cy="0"/>
        </a:xfrm>
      </p:grpSpPr>
      <p:sp>
        <p:nvSpPr>
          <p:cNvPr id="36" name="Google Shape;36;p5"/>
          <p:cNvSpPr/>
          <p:nvPr/>
        </p:nvSpPr>
        <p:spPr>
          <a:xfrm>
            <a:off x="0" y="1"/>
            <a:ext cx="9144000" cy="1203600"/>
          </a:xfrm>
          <a:prstGeom prst="rect">
            <a:avLst/>
          </a:prstGeom>
          <a:solidFill>
            <a:srgbClr val="28B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0" b="0" i="0" u="none" strike="noStrike" cap="none">
              <a:solidFill>
                <a:srgbClr val="FFFFFF"/>
              </a:solidFill>
              <a:latin typeface="Arial"/>
              <a:ea typeface="Arial"/>
              <a:cs typeface="Arial"/>
              <a:sym typeface="Arial"/>
            </a:endParaRPr>
          </a:p>
        </p:txBody>
      </p:sp>
      <p:pic>
        <p:nvPicPr>
          <p:cNvPr id="37" name="Google Shape;37;p5" title="swt25-cloud-06.png"/>
          <p:cNvPicPr preferRelativeResize="0"/>
          <p:nvPr/>
        </p:nvPicPr>
        <p:blipFill>
          <a:blip r:embed="rId2">
            <a:alphaModFix/>
          </a:blip>
          <a:stretch>
            <a:fillRect/>
          </a:stretch>
        </p:blipFill>
        <p:spPr>
          <a:xfrm>
            <a:off x="5338375" y="394250"/>
            <a:ext cx="726600" cy="415101"/>
          </a:xfrm>
          <a:prstGeom prst="rect">
            <a:avLst/>
          </a:prstGeom>
          <a:noFill/>
          <a:ln>
            <a:noFill/>
          </a:ln>
        </p:spPr>
      </p:pic>
      <p:pic>
        <p:nvPicPr>
          <p:cNvPr id="38" name="Google Shape;38;p5" title="swt25-cloud-06.png"/>
          <p:cNvPicPr preferRelativeResize="0"/>
          <p:nvPr/>
        </p:nvPicPr>
        <p:blipFill>
          <a:blip r:embed="rId2">
            <a:alphaModFix/>
          </a:blip>
          <a:stretch>
            <a:fillRect/>
          </a:stretch>
        </p:blipFill>
        <p:spPr>
          <a:xfrm>
            <a:off x="7207426" y="185881"/>
            <a:ext cx="1314227" cy="750815"/>
          </a:xfrm>
          <a:prstGeom prst="rect">
            <a:avLst/>
          </a:prstGeom>
          <a:noFill/>
          <a:ln>
            <a:noFill/>
          </a:ln>
        </p:spPr>
      </p:pic>
      <p:sp>
        <p:nvSpPr>
          <p:cNvPr id="39" name="Google Shape;39;p5"/>
          <p:cNvSpPr/>
          <p:nvPr/>
        </p:nvSpPr>
        <p:spPr>
          <a:xfrm>
            <a:off x="0" y="1270001"/>
            <a:ext cx="9144000" cy="3873600"/>
          </a:xfrm>
          <a:prstGeom prst="rect">
            <a:avLst/>
          </a:prstGeom>
          <a:solidFill>
            <a:srgbClr val="28B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0" b="0" i="0" u="none" strike="noStrike" cap="none">
              <a:solidFill>
                <a:srgbClr val="FFFFFF"/>
              </a:solidFill>
              <a:latin typeface="Arial"/>
              <a:ea typeface="Arial"/>
              <a:cs typeface="Arial"/>
              <a:sym typeface="Arial"/>
            </a:endParaRPr>
          </a:p>
        </p:txBody>
      </p:sp>
      <p:pic>
        <p:nvPicPr>
          <p:cNvPr id="40" name="Google Shape;40;p5" title="sno25-swt-cityscape-v3-rgb-1.png"/>
          <p:cNvPicPr preferRelativeResize="0"/>
          <p:nvPr/>
        </p:nvPicPr>
        <p:blipFill rotWithShape="1">
          <a:blip r:embed="rId3">
            <a:alphaModFix/>
          </a:blip>
          <a:srcRect l="-486" t="9966" r="29954"/>
          <a:stretch/>
        </p:blipFill>
        <p:spPr>
          <a:xfrm>
            <a:off x="4937500" y="0"/>
            <a:ext cx="4206500" cy="1203600"/>
          </a:xfrm>
          <a:prstGeom prst="rect">
            <a:avLst/>
          </a:prstGeom>
          <a:noFill/>
          <a:ln>
            <a:noFill/>
          </a:ln>
        </p:spPr>
      </p:pic>
      <p:sp>
        <p:nvSpPr>
          <p:cNvPr id="41" name="Google Shape;41;p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42" name="Google Shape;42;p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3" name="Google Shape;43;p5"/>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accent1"/>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body" idx="1"/>
          </p:nvPr>
        </p:nvSpPr>
        <p:spPr>
          <a:xfrm>
            <a:off x="932329" y="839972"/>
            <a:ext cx="6446700" cy="3498000"/>
          </a:xfrm>
          <a:prstGeom prst="rect">
            <a:avLst/>
          </a:prstGeom>
          <a:no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chemeClr val="lt1"/>
              </a:buClr>
              <a:buSzPts val="1800"/>
              <a:buNone/>
              <a:defRPr b="1">
                <a:solidFill>
                  <a:schemeClr val="dk1"/>
                </a:solidFill>
              </a:defRPr>
            </a:lvl1pPr>
            <a:lvl2pPr marL="914400" lvl="1" indent="-342900" algn="l">
              <a:lnSpc>
                <a:spcPct val="114000"/>
              </a:lnSpc>
              <a:spcBef>
                <a:spcPts val="1000"/>
              </a:spcBef>
              <a:spcAft>
                <a:spcPts val="0"/>
              </a:spcAft>
              <a:buClr>
                <a:schemeClr val="lt1"/>
              </a:buClr>
              <a:buSzPts val="1800"/>
              <a:buChar char="•"/>
              <a:defRPr b="1">
                <a:solidFill>
                  <a:schemeClr val="dk1"/>
                </a:solidFill>
              </a:defRPr>
            </a:lvl2pPr>
            <a:lvl3pPr marL="1371600" lvl="2" indent="-323850" algn="l">
              <a:lnSpc>
                <a:spcPct val="114000"/>
              </a:lnSpc>
              <a:spcBef>
                <a:spcPts val="600"/>
              </a:spcBef>
              <a:spcAft>
                <a:spcPts val="0"/>
              </a:spcAft>
              <a:buClr>
                <a:schemeClr val="lt1"/>
              </a:buClr>
              <a:buSzPts val="1500"/>
              <a:buChar char="•"/>
              <a:defRPr b="1">
                <a:solidFill>
                  <a:schemeClr val="dk1"/>
                </a:solidFill>
              </a:defRPr>
            </a:lvl3pPr>
            <a:lvl4pPr marL="1828800" lvl="3" indent="-317500" algn="l">
              <a:lnSpc>
                <a:spcPct val="114000"/>
              </a:lnSpc>
              <a:spcBef>
                <a:spcPts val="600"/>
              </a:spcBef>
              <a:spcAft>
                <a:spcPts val="0"/>
              </a:spcAft>
              <a:buClr>
                <a:schemeClr val="lt1"/>
              </a:buClr>
              <a:buSzPts val="1400"/>
              <a:buChar char="•"/>
              <a:defRPr b="1">
                <a:solidFill>
                  <a:schemeClr val="dk1"/>
                </a:solidFill>
              </a:defRPr>
            </a:lvl4pPr>
            <a:lvl5pPr marL="2286000" lvl="4" indent="-317500" algn="l">
              <a:lnSpc>
                <a:spcPct val="114000"/>
              </a:lnSpc>
              <a:spcBef>
                <a:spcPts val="600"/>
              </a:spcBef>
              <a:spcAft>
                <a:spcPts val="0"/>
              </a:spcAft>
              <a:buClr>
                <a:schemeClr val="lt1"/>
              </a:buClr>
              <a:buSzPts val="1400"/>
              <a:buChar char="•"/>
              <a:defRPr b="1">
                <a:solidFill>
                  <a:schemeClr val="dk1"/>
                </a:solidFill>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46" name="Google Shape;46;p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47" name="Google Shape;47;p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 name="Google Shape;48;p6"/>
          <p:cNvSpPr txBox="1">
            <a:spLocks noGrp="1"/>
          </p:cNvSpPr>
          <p:nvPr>
            <p:ph type="title"/>
          </p:nvPr>
        </p:nvSpPr>
        <p:spPr>
          <a:xfrm>
            <a:off x="354558" y="363560"/>
            <a:ext cx="8370300" cy="365700"/>
          </a:xfrm>
          <a:prstGeom prst="rect">
            <a:avLst/>
          </a:prstGeom>
          <a:noFill/>
          <a:ln>
            <a:noFill/>
          </a:ln>
        </p:spPr>
        <p:txBody>
          <a:bodyPr spcFirstLastPara="1" wrap="square" lIns="91450" tIns="91450" rIns="91450" bIns="0" anchor="t" anchorCtr="0">
            <a:noAutofit/>
          </a:bodyPr>
          <a:lstStyle>
            <a:lvl1pPr lvl="0" algn="l">
              <a:lnSpc>
                <a:spcPct val="85000"/>
              </a:lnSpc>
              <a:spcBef>
                <a:spcPts val="0"/>
              </a:spcBef>
              <a:spcAft>
                <a:spcPts val="0"/>
              </a:spcAft>
              <a:buClr>
                <a:schemeClr val="lt1"/>
              </a:buClr>
              <a:buSzPts val="2600"/>
              <a:buFont typeface="Arial"/>
              <a:buNone/>
              <a:defRPr sz="2600" b="1">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pic>
        <p:nvPicPr>
          <p:cNvPr id="49" name="Google Shape;49;p6" title="swt25-cloud-06.png"/>
          <p:cNvPicPr preferRelativeResize="0"/>
          <p:nvPr/>
        </p:nvPicPr>
        <p:blipFill>
          <a:blip r:embed="rId2">
            <a:alphaModFix/>
          </a:blip>
          <a:stretch>
            <a:fillRect/>
          </a:stretch>
        </p:blipFill>
        <p:spPr>
          <a:xfrm>
            <a:off x="7063775" y="3345900"/>
            <a:ext cx="1884800" cy="1076751"/>
          </a:xfrm>
          <a:prstGeom prst="rect">
            <a:avLst/>
          </a:prstGeom>
          <a:noFill/>
          <a:ln>
            <a:noFill/>
          </a:ln>
        </p:spPr>
      </p:pic>
      <p:pic>
        <p:nvPicPr>
          <p:cNvPr id="50" name="Google Shape;50;p6" title="sno25-swt-vignettes-r7-rgb_right-corner-3.png"/>
          <p:cNvPicPr preferRelativeResize="0"/>
          <p:nvPr/>
        </p:nvPicPr>
        <p:blipFill rotWithShape="1">
          <a:blip r:embed="rId3">
            <a:alphaModFix/>
          </a:blip>
          <a:srcRect t="12762" b="121"/>
          <a:stretch/>
        </p:blipFill>
        <p:spPr>
          <a:xfrm>
            <a:off x="6371375" y="2509499"/>
            <a:ext cx="2772623" cy="2633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01 (No Graphics)">
  <p:cSld name="Divider 01 (No Graphics)">
    <p:bg>
      <p:bgPr>
        <a:solidFill>
          <a:schemeClr val="accent1"/>
        </a:solidFill>
        <a:effectLst/>
      </p:bgPr>
    </p:bg>
    <p:spTree>
      <p:nvGrpSpPr>
        <p:cNvPr id="1" name="Shape 51"/>
        <p:cNvGrpSpPr/>
        <p:nvPr/>
      </p:nvGrpSpPr>
      <p:grpSpPr>
        <a:xfrm>
          <a:off x="0" y="0"/>
          <a:ext cx="0" cy="0"/>
          <a:chOff x="0" y="0"/>
          <a:chExt cx="0" cy="0"/>
        </a:xfrm>
      </p:grpSpPr>
      <p:sp>
        <p:nvSpPr>
          <p:cNvPr id="52" name="Google Shape;52;p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53" name="Google Shape;53;p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4" name="Google Shape;54;p7"/>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 Layout w Titles">
  <p:cSld name="Three Column Layout w Titles">
    <p:spTree>
      <p:nvGrpSpPr>
        <p:cNvPr id="1" name="Shape 55"/>
        <p:cNvGrpSpPr/>
        <p:nvPr/>
      </p:nvGrpSpPr>
      <p:grpSpPr>
        <a:xfrm>
          <a:off x="0" y="0"/>
          <a:ext cx="0" cy="0"/>
          <a:chOff x="0" y="0"/>
          <a:chExt cx="0" cy="0"/>
        </a:xfrm>
      </p:grpSpPr>
      <p:sp>
        <p:nvSpPr>
          <p:cNvPr id="56" name="Google Shape;56;p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57" name="Google Shape;57;p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8" name="Google Shape;58;p8"/>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59" name="Google Shape;59;p8"/>
          <p:cNvSpPr txBox="1">
            <a:spLocks noGrp="1"/>
          </p:cNvSpPr>
          <p:nvPr>
            <p:ph type="body" idx="1"/>
          </p:nvPr>
        </p:nvSpPr>
        <p:spPr>
          <a:xfrm>
            <a:off x="354558" y="1354041"/>
            <a:ext cx="25791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0" name="Google Shape;60;p8"/>
          <p:cNvSpPr txBox="1">
            <a:spLocks noGrp="1"/>
          </p:cNvSpPr>
          <p:nvPr>
            <p:ph type="body" idx="2"/>
          </p:nvPr>
        </p:nvSpPr>
        <p:spPr>
          <a:xfrm>
            <a:off x="3178606" y="1355610"/>
            <a:ext cx="26841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1" name="Google Shape;61;p8"/>
          <p:cNvSpPr txBox="1">
            <a:spLocks noGrp="1"/>
          </p:cNvSpPr>
          <p:nvPr>
            <p:ph type="body" idx="3"/>
          </p:nvPr>
        </p:nvSpPr>
        <p:spPr>
          <a:xfrm>
            <a:off x="6107841" y="1354041"/>
            <a:ext cx="26172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2" name="Google Shape;62;p8"/>
          <p:cNvSpPr txBox="1">
            <a:spLocks noGrp="1"/>
          </p:cNvSpPr>
          <p:nvPr>
            <p:ph type="body" idx="4"/>
          </p:nvPr>
        </p:nvSpPr>
        <p:spPr>
          <a:xfrm>
            <a:off x="354558" y="1764770"/>
            <a:ext cx="25791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3" name="Google Shape;63;p8"/>
          <p:cNvSpPr txBox="1">
            <a:spLocks noGrp="1"/>
          </p:cNvSpPr>
          <p:nvPr>
            <p:ph type="body" idx="5"/>
          </p:nvPr>
        </p:nvSpPr>
        <p:spPr>
          <a:xfrm>
            <a:off x="3178605" y="1764770"/>
            <a:ext cx="26820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4" name="Google Shape;64;p8"/>
          <p:cNvSpPr txBox="1">
            <a:spLocks noGrp="1"/>
          </p:cNvSpPr>
          <p:nvPr>
            <p:ph type="body" idx="6"/>
          </p:nvPr>
        </p:nvSpPr>
        <p:spPr>
          <a:xfrm>
            <a:off x="6107843" y="1764430"/>
            <a:ext cx="26172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5" name="Google Shape;65;p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6" name="Google Shape;66;p8"/>
          <p:cNvSpPr txBox="1">
            <a:spLocks noGrp="1"/>
          </p:cNvSpPr>
          <p:nvPr>
            <p:ph type="subTitle" idx="7"/>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67" name="Google Shape;67;p8"/>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03">
  <p:cSld name="Divider 03">
    <p:bg>
      <p:bgPr>
        <a:solidFill>
          <a:schemeClr val="accent1"/>
        </a:solidFill>
        <a:effectLst/>
      </p:bgPr>
    </p:bg>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pic>
        <p:nvPicPr>
          <p:cNvPr id="70" name="Google Shape;70;p9" title="swt25-cloud-06.png"/>
          <p:cNvPicPr preferRelativeResize="0"/>
          <p:nvPr/>
        </p:nvPicPr>
        <p:blipFill>
          <a:blip r:embed="rId2">
            <a:alphaModFix/>
          </a:blip>
          <a:stretch>
            <a:fillRect/>
          </a:stretch>
        </p:blipFill>
        <p:spPr>
          <a:xfrm>
            <a:off x="7005300" y="2503388"/>
            <a:ext cx="1353124" cy="773025"/>
          </a:xfrm>
          <a:prstGeom prst="rect">
            <a:avLst/>
          </a:prstGeom>
          <a:noFill/>
          <a:ln>
            <a:noFill/>
          </a:ln>
        </p:spPr>
      </p:pic>
      <p:pic>
        <p:nvPicPr>
          <p:cNvPr id="71" name="Google Shape;71;p9" title="swt25-cloud-06.png"/>
          <p:cNvPicPr preferRelativeResize="0"/>
          <p:nvPr/>
        </p:nvPicPr>
        <p:blipFill>
          <a:blip r:embed="rId2">
            <a:alphaModFix/>
          </a:blip>
          <a:stretch>
            <a:fillRect/>
          </a:stretch>
        </p:blipFill>
        <p:spPr>
          <a:xfrm>
            <a:off x="4910125" y="3932313"/>
            <a:ext cx="1353124" cy="773025"/>
          </a:xfrm>
          <a:prstGeom prst="rect">
            <a:avLst/>
          </a:prstGeom>
          <a:noFill/>
          <a:ln>
            <a:noFill/>
          </a:ln>
        </p:spPr>
      </p:pic>
      <p:sp>
        <p:nvSpPr>
          <p:cNvPr id="72" name="Google Shape;72;p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73" name="Google Shape;73;p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pic>
        <p:nvPicPr>
          <p:cNvPr id="74" name="Google Shape;74;p9" title="citiscape-6_b.png"/>
          <p:cNvPicPr preferRelativeResize="0"/>
          <p:nvPr/>
        </p:nvPicPr>
        <p:blipFill rotWithShape="1">
          <a:blip r:embed="rId3">
            <a:alphaModFix/>
          </a:blip>
          <a:srcRect/>
          <a:stretch/>
        </p:blipFill>
        <p:spPr>
          <a:xfrm>
            <a:off x="4580937" y="1827975"/>
            <a:ext cx="4554127" cy="331552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02">
  <p:cSld name="Divider 02">
    <p:bg>
      <p:bgPr>
        <a:solidFill>
          <a:schemeClr val="accent1"/>
        </a:solidFill>
        <a:effectLst/>
      </p:bgPr>
    </p:bg>
    <p:spTree>
      <p:nvGrpSpPr>
        <p:cNvPr id="1" name="Shape 75"/>
        <p:cNvGrpSpPr/>
        <p:nvPr/>
      </p:nvGrpSpPr>
      <p:grpSpPr>
        <a:xfrm>
          <a:off x="0" y="0"/>
          <a:ext cx="0" cy="0"/>
          <a:chOff x="0" y="0"/>
          <a:chExt cx="0" cy="0"/>
        </a:xfrm>
      </p:grpSpPr>
      <p:sp>
        <p:nvSpPr>
          <p:cNvPr id="76" name="Google Shape;76;p1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77" name="Google Shape;77;p1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78" name="Google Shape;78;p10"/>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79" name="Google Shape;79;p10" title="swt25-cloud-06.png"/>
          <p:cNvPicPr preferRelativeResize="0"/>
          <p:nvPr/>
        </p:nvPicPr>
        <p:blipFill>
          <a:blip r:embed="rId2">
            <a:alphaModFix/>
          </a:blip>
          <a:stretch>
            <a:fillRect/>
          </a:stretch>
        </p:blipFill>
        <p:spPr>
          <a:xfrm>
            <a:off x="5691950" y="3362142"/>
            <a:ext cx="1681198" cy="960456"/>
          </a:xfrm>
          <a:prstGeom prst="rect">
            <a:avLst/>
          </a:prstGeom>
          <a:noFill/>
          <a:ln>
            <a:noFill/>
          </a:ln>
        </p:spPr>
      </p:pic>
      <p:pic>
        <p:nvPicPr>
          <p:cNvPr id="80" name="Google Shape;80;p10" title="swt25-cloud-06.png"/>
          <p:cNvPicPr preferRelativeResize="0"/>
          <p:nvPr/>
        </p:nvPicPr>
        <p:blipFill>
          <a:blip r:embed="rId2">
            <a:alphaModFix/>
          </a:blip>
          <a:stretch>
            <a:fillRect/>
          </a:stretch>
        </p:blipFill>
        <p:spPr>
          <a:xfrm>
            <a:off x="7297825" y="2533649"/>
            <a:ext cx="1148800" cy="656300"/>
          </a:xfrm>
          <a:prstGeom prst="rect">
            <a:avLst/>
          </a:prstGeom>
          <a:noFill/>
          <a:ln>
            <a:noFill/>
          </a:ln>
        </p:spPr>
      </p:pic>
      <p:pic>
        <p:nvPicPr>
          <p:cNvPr id="81" name="Google Shape;81;p10" title="swt25-vignette-6_right-corner-a.png"/>
          <p:cNvPicPr preferRelativeResize="0"/>
          <p:nvPr/>
        </p:nvPicPr>
        <p:blipFill rotWithShape="1">
          <a:blip r:embed="rId3">
            <a:alphaModFix/>
          </a:blip>
          <a:srcRect t="2507" b="2507"/>
          <a:stretch/>
        </p:blipFill>
        <p:spPr>
          <a:xfrm>
            <a:off x="4977025" y="2262050"/>
            <a:ext cx="4166973" cy="28814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65760" y="274320"/>
            <a:ext cx="8321100" cy="524700"/>
          </a:xfrm>
          <a:prstGeom prst="rect">
            <a:avLst/>
          </a:prstGeom>
          <a:noFill/>
          <a:ln>
            <a:noFill/>
          </a:ln>
        </p:spPr>
        <p:txBody>
          <a:bodyPr spcFirstLastPara="1" wrap="square" lIns="91450" tIns="91450" rIns="91450" bIns="91450" anchor="t" anchorCtr="0">
            <a:spAutoFit/>
          </a:bodyPr>
          <a:lstStyle>
            <a:lvl1pPr marR="0" lvl="0" algn="l" rtl="0">
              <a:lnSpc>
                <a:spcPct val="85000"/>
              </a:lnSpc>
              <a:spcBef>
                <a:spcPts val="0"/>
              </a:spcBef>
              <a:spcAft>
                <a:spcPts val="0"/>
              </a:spcAft>
              <a:buClr>
                <a:schemeClr val="dk1"/>
              </a:buClr>
              <a:buSzPts val="2600"/>
              <a:buFont typeface="Arial"/>
              <a:buNone/>
              <a:defRPr sz="2600" b="1" i="0" u="none" strike="noStrike" cap="none">
                <a:solidFill>
                  <a:schemeClr val="dk1"/>
                </a:solidFill>
                <a:latin typeface="Arial"/>
                <a:ea typeface="Arial"/>
                <a:cs typeface="Arial"/>
                <a:sym typeface="Aria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11" name="Google Shape;11;p1"/>
          <p:cNvSpPr txBox="1">
            <a:spLocks noGrp="1"/>
          </p:cNvSpPr>
          <p:nvPr>
            <p:ph type="body" idx="1"/>
          </p:nvPr>
        </p:nvSpPr>
        <p:spPr>
          <a:xfrm>
            <a:off x="628650" y="1370013"/>
            <a:ext cx="7886700" cy="3262200"/>
          </a:xfrm>
          <a:prstGeom prst="rect">
            <a:avLst/>
          </a:prstGeom>
          <a:noFill/>
          <a:ln>
            <a:noFill/>
          </a:ln>
        </p:spPr>
        <p:txBody>
          <a:bodyPr spcFirstLastPara="1" wrap="square" lIns="45725" tIns="22850" rIns="45725" bIns="22850" anchor="t" anchorCtr="0">
            <a:noAutofit/>
          </a:bodyPr>
          <a:lstStyle>
            <a:lvl1pPr marL="457200" marR="0" lvl="0" indent="-228600" algn="l" rtl="0">
              <a:lnSpc>
                <a:spcPct val="114000"/>
              </a:lnSpc>
              <a:spcBef>
                <a:spcPts val="0"/>
              </a:spcBef>
              <a:spcAft>
                <a:spcPts val="0"/>
              </a:spcAft>
              <a:buClr>
                <a:srgbClr val="5B5B5B"/>
              </a:buClr>
              <a:buSzPts val="1800"/>
              <a:buFont typeface="Arial"/>
              <a:buNone/>
              <a:defRPr sz="1800" b="0" i="0" u="none" strike="noStrike" cap="none">
                <a:solidFill>
                  <a:srgbClr val="5B5B5B"/>
                </a:solidFill>
                <a:latin typeface="Arial"/>
                <a:ea typeface="Arial"/>
                <a:cs typeface="Arial"/>
                <a:sym typeface="Arial"/>
              </a:defRPr>
            </a:lvl1pPr>
            <a:lvl2pPr marL="914400" marR="0" lvl="1" indent="-342900" algn="l" rtl="0">
              <a:lnSpc>
                <a:spcPct val="114000"/>
              </a:lnSpc>
              <a:spcBef>
                <a:spcPts val="1000"/>
              </a:spcBef>
              <a:spcAft>
                <a:spcPts val="0"/>
              </a:spcAft>
              <a:buClr>
                <a:schemeClr val="accent1"/>
              </a:buClr>
              <a:buSzPts val="1800"/>
              <a:buFont typeface="Arial"/>
              <a:buChar char="•"/>
              <a:defRPr sz="1800" b="0" i="0" u="none" strike="noStrike" cap="none">
                <a:solidFill>
                  <a:srgbClr val="5B5B5B"/>
                </a:solidFill>
                <a:latin typeface="Arial"/>
                <a:ea typeface="Arial"/>
                <a:cs typeface="Arial"/>
                <a:sym typeface="Arial"/>
              </a:defRPr>
            </a:lvl2pPr>
            <a:lvl3pPr marL="1371600" marR="0" lvl="2" indent="-323850" algn="l" rtl="0">
              <a:lnSpc>
                <a:spcPct val="114000"/>
              </a:lnSpc>
              <a:spcBef>
                <a:spcPts val="600"/>
              </a:spcBef>
              <a:spcAft>
                <a:spcPts val="0"/>
              </a:spcAft>
              <a:buClr>
                <a:schemeClr val="accent1"/>
              </a:buClr>
              <a:buSzPts val="1500"/>
              <a:buFont typeface="Arial"/>
              <a:buChar char="•"/>
              <a:defRPr sz="1500" b="0" i="0" u="none" strike="noStrike" cap="none">
                <a:solidFill>
                  <a:srgbClr val="5B5B5B"/>
                </a:solidFill>
                <a:latin typeface="Arial"/>
                <a:ea typeface="Arial"/>
                <a:cs typeface="Arial"/>
                <a:sym typeface="Arial"/>
              </a:defRPr>
            </a:lvl3pPr>
            <a:lvl4pPr marL="1828800" marR="0" lvl="3" indent="-317500" algn="l" rtl="0">
              <a:lnSpc>
                <a:spcPct val="114000"/>
              </a:lnSpc>
              <a:spcBef>
                <a:spcPts val="600"/>
              </a:spcBef>
              <a:spcAft>
                <a:spcPts val="0"/>
              </a:spcAft>
              <a:buClr>
                <a:schemeClr val="accent1"/>
              </a:buClr>
              <a:buSzPts val="1400"/>
              <a:buFont typeface="Arial"/>
              <a:buChar char="•"/>
              <a:defRPr sz="1400" b="0" i="0" u="none" strike="noStrike" cap="none">
                <a:solidFill>
                  <a:srgbClr val="5B5B5B"/>
                </a:solidFill>
                <a:latin typeface="Arial"/>
                <a:ea typeface="Arial"/>
                <a:cs typeface="Arial"/>
                <a:sym typeface="Arial"/>
              </a:defRPr>
            </a:lvl4pPr>
            <a:lvl5pPr marL="2286000" marR="0" lvl="4" indent="-317500" algn="l" rtl="0">
              <a:lnSpc>
                <a:spcPct val="114000"/>
              </a:lnSpc>
              <a:spcBef>
                <a:spcPts val="600"/>
              </a:spcBef>
              <a:spcAft>
                <a:spcPts val="0"/>
              </a:spcAft>
              <a:buClr>
                <a:schemeClr val="accent1"/>
              </a:buClr>
              <a:buSzPts val="1400"/>
              <a:buFont typeface="Arial"/>
              <a:buChar char="•"/>
              <a:defRPr sz="1400" b="0" i="0" u="none" strike="noStrike" cap="none">
                <a:solidFill>
                  <a:srgbClr val="5B5B5B"/>
                </a:solidFill>
                <a:latin typeface="Arial"/>
                <a:ea typeface="Arial"/>
                <a:cs typeface="Arial"/>
                <a:sym typeface="Arial"/>
              </a:defRPr>
            </a:lvl5pPr>
            <a:lvl6pPr marL="2743200" marR="0" lvl="5"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 name="Google Shape;12;p1"/>
          <p:cNvSpPr txBox="1"/>
          <p:nvPr/>
        </p:nvSpPr>
        <p:spPr>
          <a:xfrm>
            <a:off x="3886200" y="-1159933"/>
            <a:ext cx="5257800" cy="3231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r>
              <a:rPr lang="en-US" sz="900" b="0" i="0" u="none" strike="noStrike" cap="none">
                <a:solidFill>
                  <a:srgbClr val="C8C8C8"/>
                </a:solidFill>
                <a:latin typeface="Arial"/>
                <a:ea typeface="Arial"/>
                <a:cs typeface="Arial"/>
                <a:sym typeface="Arial"/>
              </a:rPr>
              <a:t>SNOWFLAKE </a:t>
            </a:r>
            <a:r>
              <a:rPr lang="en-US" sz="900">
                <a:solidFill>
                  <a:srgbClr val="C8C8C8"/>
                </a:solidFill>
              </a:rPr>
              <a:t>WORLD TOUR</a:t>
            </a:r>
            <a:r>
              <a:rPr lang="en-US" sz="900" b="0" i="0" u="none" strike="noStrike" cap="none">
                <a:solidFill>
                  <a:srgbClr val="C8C8C8"/>
                </a:solidFill>
                <a:latin typeface="Arial"/>
                <a:ea typeface="Arial"/>
                <a:cs typeface="Arial"/>
                <a:sym typeface="Arial"/>
              </a:rPr>
              <a:t> 202</a:t>
            </a:r>
            <a:r>
              <a:rPr lang="en-US" sz="900">
                <a:solidFill>
                  <a:srgbClr val="C8C8C8"/>
                </a:solidFill>
              </a:rPr>
              <a:t>5</a:t>
            </a:r>
            <a:endParaRPr sz="900">
              <a:solidFill>
                <a:srgbClr val="C8C8C8"/>
              </a:solidFill>
            </a:endParaRPr>
          </a:p>
          <a:p>
            <a:pPr marL="0" marR="0" lvl="0" indent="0" algn="r" rtl="0">
              <a:spcBef>
                <a:spcPts val="0"/>
              </a:spcBef>
              <a:spcAft>
                <a:spcPts val="0"/>
              </a:spcAft>
              <a:buNone/>
            </a:pPr>
            <a:r>
              <a:rPr lang="en-US" sz="900" b="0" i="0" u="none" strike="noStrike" cap="none">
                <a:solidFill>
                  <a:srgbClr val="C8C8C8"/>
                </a:solidFill>
                <a:latin typeface="Arial"/>
                <a:ea typeface="Arial"/>
                <a:cs typeface="Arial"/>
                <a:sym typeface="Arial"/>
              </a:rPr>
              <a:t>v1.</a:t>
            </a:r>
            <a:r>
              <a:rPr lang="en-US" sz="900">
                <a:solidFill>
                  <a:srgbClr val="C8C8C8"/>
                </a:solidFill>
              </a:rPr>
              <a:t>1</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5496">
          <p15:clr>
            <a:srgbClr val="F26B43"/>
          </p15:clr>
        </p15:guide>
        <p15:guide id="4" pos="288">
          <p15:clr>
            <a:srgbClr val="F26B43"/>
          </p15:clr>
        </p15:guide>
        <p15:guide id="5" pos="4152">
          <p15:clr>
            <a:srgbClr val="F26B43"/>
          </p15:clr>
        </p15:guide>
        <p15:guide id="6" orient="horz" pos="2964">
          <p15:clr>
            <a:srgbClr val="F26B43"/>
          </p15:clr>
        </p15:guide>
        <p15:guide id="7" pos="4320">
          <p15:clr>
            <a:srgbClr val="F26B43"/>
          </p15:clr>
        </p15:guide>
        <p15:guide id="8" pos="2952">
          <p15:clr>
            <a:srgbClr val="F26B43"/>
          </p15:clr>
        </p15:guide>
        <p15:guide id="9" pos="2808">
          <p15:clr>
            <a:srgbClr val="F26B43"/>
          </p15:clr>
        </p15:guide>
        <p15:guide id="10" pos="1632">
          <p15:clr>
            <a:srgbClr val="F26B43"/>
          </p15:clr>
        </p15:guide>
        <p15:guide id="11" pos="1464">
          <p15:clr>
            <a:srgbClr val="F26B43"/>
          </p15:clr>
        </p15:guide>
        <p15:guide id="12" orient="horz" pos="3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364875" y="1350025"/>
            <a:ext cx="6610200" cy="2327700"/>
          </a:xfrm>
          <a:prstGeom prst="rect">
            <a:avLst/>
          </a:prstGeom>
        </p:spPr>
        <p:txBody>
          <a:bodyPr spcFirstLastPara="1" wrap="square" lIns="45725" tIns="45725" rIns="45725" bIns="45725" anchor="b" anchorCtr="0">
            <a:noAutofit/>
          </a:bodyPr>
          <a:lstStyle/>
          <a:p>
            <a:pPr marL="0" lvl="0" indent="0" algn="l" rtl="0">
              <a:spcBef>
                <a:spcPts val="0"/>
              </a:spcBef>
              <a:spcAft>
                <a:spcPts val="0"/>
              </a:spcAft>
              <a:buNone/>
            </a:pPr>
            <a:r>
              <a:rPr lang="en-US"/>
              <a:t>WHAT’S NEW</a:t>
            </a:r>
            <a:r>
              <a:rPr lang="en-US">
                <a:solidFill>
                  <a:schemeClr val="dk1"/>
                </a:solidFill>
              </a:rPr>
              <a:t> </a:t>
            </a:r>
            <a:endParaRPr>
              <a:solidFill>
                <a:schemeClr val="dk1"/>
              </a:solidFill>
            </a:endParaRPr>
          </a:p>
          <a:p>
            <a:pPr marL="0" lvl="0" indent="0" algn="l" rtl="0">
              <a:spcBef>
                <a:spcPts val="0"/>
              </a:spcBef>
              <a:spcAft>
                <a:spcPts val="0"/>
              </a:spcAft>
              <a:buNone/>
            </a:pPr>
            <a:r>
              <a:rPr lang="en-US">
                <a:solidFill>
                  <a:schemeClr val="dk1"/>
                </a:solidFill>
              </a:rPr>
              <a:t>MANAGING COSTS AND OPTIMIZING PERFORMANCE IN SNOWFLAKE</a:t>
            </a:r>
            <a:endParaRPr>
              <a:solidFill>
                <a:schemeClr val="dk1"/>
              </a:solidFill>
            </a:endParaRPr>
          </a:p>
        </p:txBody>
      </p:sp>
      <p:sp>
        <p:nvSpPr>
          <p:cNvPr id="302" name="Google Shape;302;p36"/>
          <p:cNvSpPr txBox="1"/>
          <p:nvPr/>
        </p:nvSpPr>
        <p:spPr>
          <a:xfrm>
            <a:off x="9450300" y="347613"/>
            <a:ext cx="909300" cy="384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endParaRPr sz="1800">
              <a:solidFill>
                <a:schemeClr val="dk1"/>
              </a:solidFill>
            </a:endParaRPr>
          </a:p>
        </p:txBody>
      </p:sp>
      <p:sp>
        <p:nvSpPr>
          <p:cNvPr id="303" name="Google Shape;303;p36"/>
          <p:cNvSpPr txBox="1"/>
          <p:nvPr/>
        </p:nvSpPr>
        <p:spPr>
          <a:xfrm>
            <a:off x="9217875" y="125300"/>
            <a:ext cx="1485600" cy="606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20 min</a:t>
            </a:r>
            <a:endParaRPr sz="1800">
              <a:solidFill>
                <a:srgbClr val="5B5B5B"/>
              </a:solidFill>
            </a:endParaRPr>
          </a:p>
        </p:txBody>
      </p:sp>
      <p:sp>
        <p:nvSpPr>
          <p:cNvPr id="304" name="Google Shape;304;p36"/>
          <p:cNvSpPr txBox="1">
            <a:spLocks noGrp="1"/>
          </p:cNvSpPr>
          <p:nvPr>
            <p:ph type="body" idx="2"/>
          </p:nvPr>
        </p:nvSpPr>
        <p:spPr>
          <a:xfrm>
            <a:off x="364875" y="4056426"/>
            <a:ext cx="3635400" cy="507600"/>
          </a:xfrm>
          <a:prstGeom prst="rect">
            <a:avLst/>
          </a:prstGeom>
        </p:spPr>
        <p:txBody>
          <a:bodyPr spcFirstLastPara="1" wrap="square" lIns="91450" tIns="22850" rIns="45725" bIns="22850" anchor="b" anchorCtr="0">
            <a:noAutofit/>
          </a:bodyPr>
          <a:lstStyle/>
          <a:p>
            <a:pPr marL="0" lvl="0" indent="0" algn="l" rtl="0">
              <a:spcBef>
                <a:spcPts val="0"/>
              </a:spcBef>
              <a:spcAft>
                <a:spcPts val="0"/>
              </a:spcAft>
              <a:buNone/>
            </a:pPr>
            <a:r>
              <a:rPr lang="en-US"/>
              <a:t>Bob Morrison</a:t>
            </a:r>
            <a:endParaRPr/>
          </a:p>
          <a:p>
            <a:pPr marL="0" lvl="0" indent="0" algn="l" rtl="0">
              <a:spcBef>
                <a:spcPts val="0"/>
              </a:spcBef>
              <a:spcAft>
                <a:spcPts val="0"/>
              </a:spcAft>
              <a:buNone/>
            </a:pPr>
            <a:r>
              <a:rPr lang="en-US"/>
              <a:t>Sr. Solutions Architect  |  Snowflake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5"/>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View Organization Anomalies</a:t>
            </a:r>
            <a:endParaRPr/>
          </a:p>
        </p:txBody>
      </p:sp>
      <p:sp>
        <p:nvSpPr>
          <p:cNvPr id="430" name="Google Shape;430;p45"/>
          <p:cNvSpPr txBox="1"/>
          <p:nvPr/>
        </p:nvSpPr>
        <p:spPr>
          <a:xfrm>
            <a:off x="365763" y="1581363"/>
            <a:ext cx="3046800" cy="2023200"/>
          </a:xfrm>
          <a:prstGeom prst="rect">
            <a:avLst/>
          </a:prstGeom>
          <a:noFill/>
          <a:ln>
            <a:noFill/>
          </a:ln>
        </p:spPr>
        <p:txBody>
          <a:bodyPr spcFirstLastPara="1" wrap="square" lIns="91450" tIns="22850" rIns="45725" bIns="22850" anchor="t" anchorCtr="0">
            <a:noAutofit/>
          </a:bodyPr>
          <a:lstStyle/>
          <a:p>
            <a:pPr marL="228600" lvl="0" indent="-190500" algn="l" rtl="0">
              <a:lnSpc>
                <a:spcPct val="115000"/>
              </a:lnSpc>
              <a:spcBef>
                <a:spcPts val="0"/>
              </a:spcBef>
              <a:spcAft>
                <a:spcPts val="0"/>
              </a:spcAft>
              <a:buClr>
                <a:srgbClr val="28B5E8"/>
              </a:buClr>
              <a:buSzPts val="1200"/>
              <a:buChar char="●"/>
            </a:pPr>
            <a:r>
              <a:rPr lang="en-US" sz="1200">
                <a:solidFill>
                  <a:srgbClr val="434343"/>
                </a:solidFill>
              </a:rPr>
              <a:t>Available in the Organization Account or ORGADMIN enabled account</a:t>
            </a:r>
            <a:endParaRPr sz="1200">
              <a:solidFill>
                <a:srgbClr val="434343"/>
              </a:solidFill>
            </a:endParaRPr>
          </a:p>
          <a:p>
            <a:pPr marL="228600" lvl="0" indent="-190500" algn="l" rtl="0">
              <a:lnSpc>
                <a:spcPct val="115000"/>
              </a:lnSpc>
              <a:spcBef>
                <a:spcPts val="1400"/>
              </a:spcBef>
              <a:spcAft>
                <a:spcPts val="0"/>
              </a:spcAft>
              <a:buClr>
                <a:srgbClr val="28B5E8"/>
              </a:buClr>
              <a:buSzPts val="1200"/>
              <a:buChar char="●"/>
            </a:pPr>
            <a:r>
              <a:rPr lang="en-US" sz="1200">
                <a:solidFill>
                  <a:srgbClr val="434343"/>
                </a:solidFill>
              </a:rPr>
              <a:t>Identify top 5 Accounts with the greatest daily change</a:t>
            </a:r>
            <a:endParaRPr sz="1200">
              <a:solidFill>
                <a:srgbClr val="434343"/>
              </a:solidFill>
            </a:endParaRPr>
          </a:p>
          <a:p>
            <a:pPr marL="228600" lvl="0" indent="-190500" algn="l" rtl="0">
              <a:lnSpc>
                <a:spcPct val="115000"/>
              </a:lnSpc>
              <a:spcBef>
                <a:spcPts val="1400"/>
              </a:spcBef>
              <a:spcAft>
                <a:spcPts val="1400"/>
              </a:spcAft>
              <a:buClr>
                <a:srgbClr val="28B5E8"/>
              </a:buClr>
              <a:buSzPts val="1200"/>
              <a:buChar char="●"/>
            </a:pPr>
            <a:r>
              <a:rPr lang="en-US" sz="1200">
                <a:solidFill>
                  <a:srgbClr val="434343"/>
                </a:solidFill>
              </a:rPr>
              <a:t>Identify the top 5 warehouses for </a:t>
            </a:r>
            <a:br>
              <a:rPr lang="en-US" sz="1200">
                <a:solidFill>
                  <a:srgbClr val="434343"/>
                </a:solidFill>
              </a:rPr>
            </a:br>
            <a:r>
              <a:rPr lang="en-US" sz="1200">
                <a:solidFill>
                  <a:srgbClr val="434343"/>
                </a:solidFill>
              </a:rPr>
              <a:t>each such account</a:t>
            </a:r>
            <a:endParaRPr sz="1200">
              <a:solidFill>
                <a:srgbClr val="434343"/>
              </a:solidFill>
            </a:endParaRPr>
          </a:p>
        </p:txBody>
      </p:sp>
      <p:pic>
        <p:nvPicPr>
          <p:cNvPr id="431" name="Google Shape;431;p45"/>
          <p:cNvPicPr preferRelativeResize="0"/>
          <p:nvPr/>
        </p:nvPicPr>
        <p:blipFill>
          <a:blip r:embed="rId3">
            <a:alphaModFix/>
          </a:blip>
          <a:stretch>
            <a:fillRect/>
          </a:stretch>
        </p:blipFill>
        <p:spPr>
          <a:xfrm>
            <a:off x="3951325" y="1581363"/>
            <a:ext cx="4742700" cy="2976300"/>
          </a:xfrm>
          <a:prstGeom prst="roundRect">
            <a:avLst>
              <a:gd name="adj" fmla="val 2645"/>
            </a:avLst>
          </a:prstGeom>
          <a:noFill/>
          <a:ln w="9525" cap="flat" cmpd="sng">
            <a:solidFill>
              <a:srgbClr val="D9D9D9"/>
            </a:solidFill>
            <a:prstDash val="solid"/>
            <a:round/>
            <a:headEnd type="none" w="sm" len="sm"/>
            <a:tailEnd type="none" w="sm" len="sm"/>
          </a:ln>
        </p:spPr>
      </p:pic>
      <p:pic>
        <p:nvPicPr>
          <p:cNvPr id="432" name="Google Shape;432;p45"/>
          <p:cNvPicPr preferRelativeResize="0"/>
          <p:nvPr/>
        </p:nvPicPr>
        <p:blipFill rotWithShape="1">
          <a:blip r:embed="rId4">
            <a:alphaModFix/>
          </a:blip>
          <a:srcRect t="921"/>
          <a:stretch/>
        </p:blipFill>
        <p:spPr>
          <a:xfrm>
            <a:off x="3943700" y="1283050"/>
            <a:ext cx="4781400" cy="3270900"/>
          </a:xfrm>
          <a:prstGeom prst="roundRect">
            <a:avLst>
              <a:gd name="adj" fmla="val 2308"/>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Cost Anomaly Views</a:t>
            </a:r>
            <a:endParaRPr/>
          </a:p>
        </p:txBody>
      </p:sp>
      <p:pic>
        <p:nvPicPr>
          <p:cNvPr id="439" name="Google Shape;439;p46"/>
          <p:cNvPicPr preferRelativeResize="0"/>
          <p:nvPr/>
        </p:nvPicPr>
        <p:blipFill rotWithShape="1">
          <a:blip r:embed="rId3">
            <a:alphaModFix/>
          </a:blip>
          <a:srcRect l="813" t="4870" b="3588"/>
          <a:stretch/>
        </p:blipFill>
        <p:spPr>
          <a:xfrm>
            <a:off x="457200" y="3433038"/>
            <a:ext cx="8229600" cy="1061400"/>
          </a:xfrm>
          <a:prstGeom prst="roundRect">
            <a:avLst>
              <a:gd name="adj" fmla="val 7904"/>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pic>
        <p:nvPicPr>
          <p:cNvPr id="440" name="Google Shape;440;p46"/>
          <p:cNvPicPr preferRelativeResize="0"/>
          <p:nvPr/>
        </p:nvPicPr>
        <p:blipFill rotWithShape="1">
          <a:blip r:embed="rId4">
            <a:alphaModFix/>
          </a:blip>
          <a:srcRect l="823" t="3184" b="3156"/>
          <a:stretch/>
        </p:blipFill>
        <p:spPr>
          <a:xfrm>
            <a:off x="457200" y="1619250"/>
            <a:ext cx="6146700" cy="725100"/>
          </a:xfrm>
          <a:prstGeom prst="roundRect">
            <a:avLst>
              <a:gd name="adj" fmla="val 7548"/>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441" name="Google Shape;441;p46"/>
          <p:cNvSpPr/>
          <p:nvPr/>
        </p:nvSpPr>
        <p:spPr>
          <a:xfrm>
            <a:off x="457200" y="1158225"/>
            <a:ext cx="1477800" cy="258600"/>
          </a:xfrm>
          <a:prstGeom prst="roundRect">
            <a:avLst>
              <a:gd name="adj" fmla="val 14954"/>
            </a:avLst>
          </a:prstGeom>
          <a:solidFill>
            <a:srgbClr val="252525"/>
          </a:solidFill>
          <a:ln>
            <a:noFill/>
          </a:ln>
        </p:spPr>
        <p:txBody>
          <a:bodyPr spcFirstLastPara="1" wrap="square" lIns="91450" tIns="0" rIns="0" bIns="0" anchor="ctr" anchorCtr="0">
            <a:noAutofit/>
          </a:bodyPr>
          <a:lstStyle/>
          <a:p>
            <a:pPr marL="0" lvl="0" indent="0" algn="l" rtl="0">
              <a:spcBef>
                <a:spcPts val="0"/>
              </a:spcBef>
              <a:spcAft>
                <a:spcPts val="0"/>
              </a:spcAft>
              <a:buNone/>
            </a:pPr>
            <a:r>
              <a:rPr lang="en-US" sz="1000" b="1">
                <a:solidFill>
                  <a:srgbClr val="28B5E8"/>
                </a:solidFill>
                <a:latin typeface="Courier New"/>
                <a:ea typeface="Courier New"/>
                <a:cs typeface="Courier New"/>
                <a:sym typeface="Courier New"/>
              </a:rPr>
              <a:t>ANOMALIES_DAILY :</a:t>
            </a:r>
            <a:endParaRPr sz="800">
              <a:solidFill>
                <a:schemeClr val="lt1"/>
              </a:solidFill>
            </a:endParaRPr>
          </a:p>
        </p:txBody>
      </p:sp>
      <p:sp>
        <p:nvSpPr>
          <p:cNvPr id="442" name="Google Shape;442;p46"/>
          <p:cNvSpPr/>
          <p:nvPr/>
        </p:nvSpPr>
        <p:spPr>
          <a:xfrm>
            <a:off x="2898918" y="1158225"/>
            <a:ext cx="1959000" cy="258600"/>
          </a:xfrm>
          <a:prstGeom prst="roundRect">
            <a:avLst>
              <a:gd name="adj" fmla="val 14954"/>
            </a:avLst>
          </a:prstGeom>
          <a:solidFill>
            <a:srgbClr val="252525"/>
          </a:solidFill>
          <a:ln>
            <a:noFill/>
          </a:ln>
        </p:spPr>
        <p:txBody>
          <a:bodyPr spcFirstLastPara="1" wrap="square" lIns="91450" tIns="0" rIns="0" bIns="0" anchor="ctr" anchorCtr="0">
            <a:noAutofit/>
          </a:bodyPr>
          <a:lstStyle/>
          <a:p>
            <a:pPr marL="0" lvl="0" indent="0" algn="l" rtl="0">
              <a:spcBef>
                <a:spcPts val="0"/>
              </a:spcBef>
              <a:spcAft>
                <a:spcPts val="0"/>
              </a:spcAft>
              <a:buNone/>
            </a:pPr>
            <a:r>
              <a:rPr lang="en-US" sz="1000" b="1">
                <a:solidFill>
                  <a:srgbClr val="28B5E8"/>
                </a:solidFill>
                <a:latin typeface="Courier New"/>
                <a:ea typeface="Courier New"/>
                <a:cs typeface="Courier New"/>
                <a:sym typeface="Courier New"/>
              </a:rPr>
              <a:t>SNOWFLAKE.ACCOUNT_USAGE</a:t>
            </a:r>
            <a:endParaRPr sz="800">
              <a:solidFill>
                <a:schemeClr val="lt1"/>
              </a:solidFill>
            </a:endParaRPr>
          </a:p>
        </p:txBody>
      </p:sp>
      <p:sp>
        <p:nvSpPr>
          <p:cNvPr id="443" name="Google Shape;443;p46"/>
          <p:cNvSpPr txBox="1"/>
          <p:nvPr/>
        </p:nvSpPr>
        <p:spPr>
          <a:xfrm>
            <a:off x="2025351" y="1158225"/>
            <a:ext cx="809700" cy="26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1">
                <a:solidFill>
                  <a:srgbClr val="11567F"/>
                </a:solidFill>
              </a:rPr>
              <a:t>Located in</a:t>
            </a:r>
            <a:endParaRPr sz="1200" b="1">
              <a:solidFill>
                <a:srgbClr val="11567F"/>
              </a:solidFill>
            </a:endParaRPr>
          </a:p>
        </p:txBody>
      </p:sp>
      <p:sp>
        <p:nvSpPr>
          <p:cNvPr id="444" name="Google Shape;444;p46"/>
          <p:cNvSpPr txBox="1"/>
          <p:nvPr/>
        </p:nvSpPr>
        <p:spPr>
          <a:xfrm>
            <a:off x="5010625" y="1158225"/>
            <a:ext cx="1156800" cy="26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1">
                <a:solidFill>
                  <a:srgbClr val="11567F"/>
                </a:solidFill>
              </a:rPr>
              <a:t>in all accounts</a:t>
            </a:r>
            <a:endParaRPr sz="1200" b="1">
              <a:solidFill>
                <a:srgbClr val="11567F"/>
              </a:solidFill>
            </a:endParaRPr>
          </a:p>
        </p:txBody>
      </p:sp>
      <p:sp>
        <p:nvSpPr>
          <p:cNvPr id="445" name="Google Shape;445;p46"/>
          <p:cNvSpPr/>
          <p:nvPr/>
        </p:nvSpPr>
        <p:spPr>
          <a:xfrm>
            <a:off x="457200" y="2703113"/>
            <a:ext cx="2395200" cy="258600"/>
          </a:xfrm>
          <a:prstGeom prst="roundRect">
            <a:avLst>
              <a:gd name="adj" fmla="val 14954"/>
            </a:avLst>
          </a:prstGeom>
          <a:solidFill>
            <a:srgbClr val="252525"/>
          </a:solidFill>
          <a:ln>
            <a:noFill/>
          </a:ln>
        </p:spPr>
        <p:txBody>
          <a:bodyPr spcFirstLastPara="1" wrap="square" lIns="91450" tIns="0" rIns="0" bIns="0" anchor="ctr" anchorCtr="0">
            <a:noAutofit/>
          </a:bodyPr>
          <a:lstStyle/>
          <a:p>
            <a:pPr marL="0" lvl="0" indent="0" algn="l" rtl="0">
              <a:spcBef>
                <a:spcPts val="0"/>
              </a:spcBef>
              <a:spcAft>
                <a:spcPts val="0"/>
              </a:spcAft>
              <a:buNone/>
            </a:pPr>
            <a:r>
              <a:rPr lang="en-US" sz="1000" b="1">
                <a:solidFill>
                  <a:srgbClr val="28B5E8"/>
                </a:solidFill>
                <a:latin typeface="Courier New"/>
                <a:ea typeface="Courier New"/>
                <a:cs typeface="Courier New"/>
                <a:sym typeface="Courier New"/>
              </a:rPr>
              <a:t>ANOMALIES_IN_CURRENCY_DAILY :</a:t>
            </a:r>
            <a:endParaRPr sz="800">
              <a:solidFill>
                <a:schemeClr val="lt1"/>
              </a:solidFill>
            </a:endParaRPr>
          </a:p>
        </p:txBody>
      </p:sp>
      <p:sp>
        <p:nvSpPr>
          <p:cNvPr id="446" name="Google Shape;446;p46"/>
          <p:cNvSpPr/>
          <p:nvPr/>
        </p:nvSpPr>
        <p:spPr>
          <a:xfrm>
            <a:off x="3804888" y="2703113"/>
            <a:ext cx="2345100" cy="258600"/>
          </a:xfrm>
          <a:prstGeom prst="roundRect">
            <a:avLst>
              <a:gd name="adj" fmla="val 14954"/>
            </a:avLst>
          </a:prstGeom>
          <a:solidFill>
            <a:srgbClr val="252525"/>
          </a:solidFill>
          <a:ln>
            <a:noFill/>
          </a:ln>
        </p:spPr>
        <p:txBody>
          <a:bodyPr spcFirstLastPara="1" wrap="square" lIns="91450" tIns="0" rIns="0" bIns="0" anchor="ctr" anchorCtr="0">
            <a:noAutofit/>
          </a:bodyPr>
          <a:lstStyle/>
          <a:p>
            <a:pPr marL="0" lvl="0" indent="0" algn="l" rtl="0">
              <a:spcBef>
                <a:spcPts val="0"/>
              </a:spcBef>
              <a:spcAft>
                <a:spcPts val="0"/>
              </a:spcAft>
              <a:buNone/>
            </a:pPr>
            <a:r>
              <a:rPr lang="en-US" sz="1000" b="1">
                <a:solidFill>
                  <a:srgbClr val="28B5E8"/>
                </a:solidFill>
                <a:latin typeface="Courier New"/>
                <a:ea typeface="Courier New"/>
                <a:cs typeface="Courier New"/>
                <a:sym typeface="Courier New"/>
              </a:rPr>
              <a:t>SNOWFLAKE.ORGANIZATION_USAGE</a:t>
            </a:r>
            <a:endParaRPr sz="800">
              <a:solidFill>
                <a:schemeClr val="lt1"/>
              </a:solidFill>
            </a:endParaRPr>
          </a:p>
        </p:txBody>
      </p:sp>
      <p:sp>
        <p:nvSpPr>
          <p:cNvPr id="447" name="Google Shape;447;p46"/>
          <p:cNvSpPr txBox="1"/>
          <p:nvPr/>
        </p:nvSpPr>
        <p:spPr>
          <a:xfrm>
            <a:off x="2942943" y="2703118"/>
            <a:ext cx="809700" cy="26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1">
                <a:solidFill>
                  <a:srgbClr val="11567F"/>
                </a:solidFill>
              </a:rPr>
              <a:t>Located in</a:t>
            </a:r>
            <a:endParaRPr sz="1200" b="1">
              <a:solidFill>
                <a:srgbClr val="11567F"/>
              </a:solidFill>
            </a:endParaRPr>
          </a:p>
        </p:txBody>
      </p:sp>
      <p:sp>
        <p:nvSpPr>
          <p:cNvPr id="448" name="Google Shape;448;p46"/>
          <p:cNvSpPr txBox="1"/>
          <p:nvPr/>
        </p:nvSpPr>
        <p:spPr>
          <a:xfrm>
            <a:off x="457203" y="3016738"/>
            <a:ext cx="492000" cy="26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1">
                <a:solidFill>
                  <a:srgbClr val="11567F"/>
                </a:solidFill>
              </a:rPr>
              <a:t>in an</a:t>
            </a:r>
            <a:endParaRPr sz="1200" b="1">
              <a:solidFill>
                <a:srgbClr val="11567F"/>
              </a:solidFill>
            </a:endParaRPr>
          </a:p>
        </p:txBody>
      </p:sp>
      <p:sp>
        <p:nvSpPr>
          <p:cNvPr id="449" name="Google Shape;449;p46"/>
          <p:cNvSpPr/>
          <p:nvPr/>
        </p:nvSpPr>
        <p:spPr>
          <a:xfrm>
            <a:off x="915500" y="3016738"/>
            <a:ext cx="809700" cy="258600"/>
          </a:xfrm>
          <a:prstGeom prst="roundRect">
            <a:avLst>
              <a:gd name="adj" fmla="val 14954"/>
            </a:avLst>
          </a:prstGeom>
          <a:solidFill>
            <a:srgbClr val="252525"/>
          </a:solidFill>
          <a:ln>
            <a:noFill/>
          </a:ln>
        </p:spPr>
        <p:txBody>
          <a:bodyPr spcFirstLastPara="1" wrap="square" lIns="91450" tIns="0" rIns="0" bIns="0" anchor="ctr" anchorCtr="0">
            <a:noAutofit/>
          </a:bodyPr>
          <a:lstStyle/>
          <a:p>
            <a:pPr marL="0" lvl="0" indent="0" algn="l" rtl="0">
              <a:spcBef>
                <a:spcPts val="0"/>
              </a:spcBef>
              <a:spcAft>
                <a:spcPts val="0"/>
              </a:spcAft>
              <a:buNone/>
            </a:pPr>
            <a:r>
              <a:rPr lang="en-US" sz="1000" b="1">
                <a:solidFill>
                  <a:srgbClr val="28B5E8"/>
                </a:solidFill>
                <a:latin typeface="Courier New"/>
                <a:ea typeface="Courier New"/>
                <a:cs typeface="Courier New"/>
                <a:sym typeface="Courier New"/>
              </a:rPr>
              <a:t>ORGADMIN</a:t>
            </a:r>
            <a:endParaRPr sz="800">
              <a:solidFill>
                <a:schemeClr val="lt1"/>
              </a:solidFill>
            </a:endParaRPr>
          </a:p>
        </p:txBody>
      </p:sp>
      <p:sp>
        <p:nvSpPr>
          <p:cNvPr id="450" name="Google Shape;450;p46"/>
          <p:cNvSpPr txBox="1"/>
          <p:nvPr/>
        </p:nvSpPr>
        <p:spPr>
          <a:xfrm>
            <a:off x="1810994" y="3016738"/>
            <a:ext cx="3085200" cy="26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1">
                <a:solidFill>
                  <a:srgbClr val="11567F"/>
                </a:solidFill>
              </a:rPr>
              <a:t>enabled account or Organization account</a:t>
            </a:r>
            <a:endParaRPr sz="1200" b="1">
              <a:solidFill>
                <a:srgbClr val="11567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sp>
        <p:nvSpPr>
          <p:cNvPr id="456" name="Google Shape;456;p47"/>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Programmatic Interface for Anomalies</a:t>
            </a:r>
            <a:endParaRPr/>
          </a:p>
        </p:txBody>
      </p:sp>
      <p:sp>
        <p:nvSpPr>
          <p:cNvPr id="457" name="Google Shape;457;p47"/>
          <p:cNvSpPr txBox="1"/>
          <p:nvPr/>
        </p:nvSpPr>
        <p:spPr>
          <a:xfrm>
            <a:off x="457200" y="1247275"/>
            <a:ext cx="2555400" cy="2799300"/>
          </a:xfrm>
          <a:prstGeom prst="rect">
            <a:avLst/>
          </a:prstGeom>
          <a:noFill/>
          <a:ln>
            <a:noFill/>
          </a:ln>
        </p:spPr>
        <p:txBody>
          <a:bodyPr spcFirstLastPara="1" wrap="square" lIns="45725" tIns="45725" rIns="45725" bIns="45725" anchor="t" anchorCtr="0">
            <a:noAutofit/>
          </a:bodyPr>
          <a:lstStyle/>
          <a:p>
            <a:pPr marL="228600" lvl="0" indent="-196850" algn="l" rtl="0">
              <a:lnSpc>
                <a:spcPct val="100000"/>
              </a:lnSpc>
              <a:spcBef>
                <a:spcPts val="0"/>
              </a:spcBef>
              <a:spcAft>
                <a:spcPts val="0"/>
              </a:spcAft>
              <a:buClr>
                <a:schemeClr val="accent1"/>
              </a:buClr>
              <a:buSzPts val="1300"/>
              <a:buChar char="●"/>
            </a:pPr>
            <a:r>
              <a:rPr lang="en-US" sz="1300">
                <a:solidFill>
                  <a:schemeClr val="dk1"/>
                </a:solidFill>
              </a:rPr>
              <a:t>List anomalies for a given time range and account scope</a:t>
            </a:r>
            <a:endParaRPr sz="1300">
              <a:solidFill>
                <a:schemeClr val="dk1"/>
              </a:solidFill>
            </a:endParaRPr>
          </a:p>
          <a:p>
            <a:pPr marL="228600" lvl="0" indent="-196850" algn="l" rtl="0">
              <a:lnSpc>
                <a:spcPct val="100000"/>
              </a:lnSpc>
              <a:spcBef>
                <a:spcPts val="500"/>
              </a:spcBef>
              <a:spcAft>
                <a:spcPts val="0"/>
              </a:spcAft>
              <a:buClr>
                <a:schemeClr val="accent1"/>
              </a:buClr>
              <a:buSzPts val="1300"/>
              <a:buChar char="●"/>
            </a:pPr>
            <a:r>
              <a:rPr lang="en-US" sz="1300">
                <a:solidFill>
                  <a:schemeClr val="dk1"/>
                </a:solidFill>
              </a:rPr>
              <a:t>Show accounts with the largest change in consumption </a:t>
            </a:r>
            <a:endParaRPr sz="1300">
              <a:solidFill>
                <a:schemeClr val="dk1"/>
              </a:solidFill>
            </a:endParaRPr>
          </a:p>
          <a:p>
            <a:pPr marL="228600" lvl="0" indent="-196850" algn="l" rtl="0">
              <a:lnSpc>
                <a:spcPct val="100000"/>
              </a:lnSpc>
              <a:spcBef>
                <a:spcPts val="500"/>
              </a:spcBef>
              <a:spcAft>
                <a:spcPts val="0"/>
              </a:spcAft>
              <a:buClr>
                <a:schemeClr val="accent1"/>
              </a:buClr>
              <a:buSzPts val="1300"/>
              <a:buChar char="●"/>
            </a:pPr>
            <a:r>
              <a:rPr lang="en-US" sz="1300">
                <a:solidFill>
                  <a:schemeClr val="dk1"/>
                </a:solidFill>
              </a:rPr>
              <a:t>Display warehouses with the biggest change in consumption for a given account</a:t>
            </a:r>
            <a:endParaRPr sz="1300">
              <a:solidFill>
                <a:schemeClr val="dk1"/>
              </a:solidFill>
            </a:endParaRPr>
          </a:p>
          <a:p>
            <a:pPr marL="228600" lvl="0" indent="-196850" algn="l" rtl="0">
              <a:lnSpc>
                <a:spcPct val="100000"/>
              </a:lnSpc>
              <a:spcBef>
                <a:spcPts val="500"/>
              </a:spcBef>
              <a:spcAft>
                <a:spcPts val="0"/>
              </a:spcAft>
              <a:buClr>
                <a:schemeClr val="accent1"/>
              </a:buClr>
              <a:buSzPts val="1300"/>
              <a:buChar char="●"/>
            </a:pPr>
            <a:r>
              <a:rPr lang="en-US" sz="1300">
                <a:solidFill>
                  <a:schemeClr val="dk1"/>
                </a:solidFill>
              </a:rPr>
              <a:t>Enumerate expensive queries in a warehouse</a:t>
            </a:r>
            <a:endParaRPr sz="1300">
              <a:solidFill>
                <a:schemeClr val="dk1"/>
              </a:solidFill>
            </a:endParaRPr>
          </a:p>
          <a:p>
            <a:pPr marL="228600" lvl="0" indent="-196850" algn="l" rtl="0">
              <a:lnSpc>
                <a:spcPct val="100000"/>
              </a:lnSpc>
              <a:spcBef>
                <a:spcPts val="500"/>
              </a:spcBef>
              <a:spcAft>
                <a:spcPts val="500"/>
              </a:spcAft>
              <a:buClr>
                <a:schemeClr val="accent1"/>
              </a:buClr>
              <a:buSzPts val="1300"/>
              <a:buChar char="●"/>
            </a:pPr>
            <a:r>
              <a:rPr lang="en-US" sz="1300">
                <a:solidFill>
                  <a:schemeClr val="dk1"/>
                </a:solidFill>
              </a:rPr>
              <a:t>Set email addresses for notifications</a:t>
            </a:r>
            <a:endParaRPr sz="1300">
              <a:solidFill>
                <a:schemeClr val="dk1"/>
              </a:solidFill>
            </a:endParaRPr>
          </a:p>
        </p:txBody>
      </p:sp>
      <p:sp>
        <p:nvSpPr>
          <p:cNvPr id="458" name="Google Shape;458;p47"/>
          <p:cNvSpPr/>
          <p:nvPr/>
        </p:nvSpPr>
        <p:spPr>
          <a:xfrm>
            <a:off x="4138075" y="1123825"/>
            <a:ext cx="4587000" cy="3064800"/>
          </a:xfrm>
          <a:prstGeom prst="roundRect">
            <a:avLst>
              <a:gd name="adj" fmla="val 3107"/>
            </a:avLst>
          </a:prstGeom>
          <a:solidFill>
            <a:srgbClr val="252525"/>
          </a:solidFill>
          <a:ln>
            <a:noFill/>
          </a:ln>
        </p:spPr>
        <p:txBody>
          <a:bodyPr spcFirstLastPara="1" wrap="square" lIns="45725" tIns="182875" rIns="45725" bIns="45725" anchor="ctr" anchorCtr="0">
            <a:noAutofit/>
          </a:bodyPr>
          <a:lstStyle/>
          <a:p>
            <a:pPr marL="0" lvl="0" indent="0" algn="l" rtl="0">
              <a:lnSpc>
                <a:spcPct val="150000"/>
              </a:lnSpc>
              <a:spcBef>
                <a:spcPts val="0"/>
              </a:spcBef>
              <a:spcAft>
                <a:spcPts val="0"/>
              </a:spcAft>
              <a:buNone/>
            </a:pPr>
            <a:r>
              <a:rPr lang="en-US" sz="700">
                <a:solidFill>
                  <a:schemeClr val="lt1"/>
                </a:solidFill>
                <a:highlight>
                  <a:srgbClr val="1F1F1F"/>
                </a:highlight>
                <a:latin typeface="Courier New"/>
                <a:ea typeface="Courier New"/>
                <a:cs typeface="Courier New"/>
                <a:sym typeface="Courier New"/>
              </a:rPr>
              <a:t>/</a:t>
            </a:r>
            <a:r>
              <a:rPr lang="en-US" sz="800" b="1">
                <a:solidFill>
                  <a:schemeClr val="lt1"/>
                </a:solidFill>
                <a:highlight>
                  <a:srgbClr val="1E1E1E"/>
                </a:highlight>
                <a:latin typeface="Courier New"/>
                <a:ea typeface="Courier New"/>
                <a:cs typeface="Courier New"/>
                <a:sym typeface="Courier New"/>
              </a:rPr>
              <a:t>SNOWFLAKE.LOCAL.ANOMALY_INSIGHTS!GET_DAILY_CONSUMPTION_ANOMALY_DATA(  '&lt;start_date&gt;',  '&lt;end_date&gt;', &lt;account_name&gt; )</a:t>
            </a: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800" b="1">
                <a:solidFill>
                  <a:schemeClr val="lt1"/>
                </a:solidFill>
                <a:highlight>
                  <a:srgbClr val="1E1E1E"/>
                </a:highlight>
                <a:latin typeface="Courier New"/>
                <a:ea typeface="Courier New"/>
                <a:cs typeface="Courier New"/>
                <a:sym typeface="Courier New"/>
              </a:rPr>
              <a:t>SNOWFLAKE.LOCAL.ANOMALY_INSIGHTS!GET_TOP_ACCOUNTS_BY_CONSUMPTION(  '&lt;date&gt;', &lt;number_of_accounts&gt; )</a:t>
            </a: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800" b="1">
                <a:solidFill>
                  <a:schemeClr val="lt1"/>
                </a:solidFill>
                <a:highlight>
                  <a:srgbClr val="1E1E1E"/>
                </a:highlight>
                <a:latin typeface="Courier New"/>
                <a:ea typeface="Courier New"/>
                <a:cs typeface="Courier New"/>
                <a:sym typeface="Courier New"/>
              </a:rPr>
              <a:t>SNOWFLAKE.LOCAL.ANOMALY_INSIGHTS!GET_TOP_WAREHOUSES_ON_DATE(  '&lt;date&gt;', &lt;number_of_warehouses&gt;, &lt;account_name&gt; )</a:t>
            </a: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800" b="1">
                <a:solidFill>
                  <a:schemeClr val="lt1"/>
                </a:solidFill>
                <a:highlight>
                  <a:srgbClr val="1E1E1E"/>
                </a:highlight>
                <a:latin typeface="Courier New"/>
                <a:ea typeface="Courier New"/>
                <a:cs typeface="Courier New"/>
                <a:sym typeface="Courier New"/>
              </a:rPr>
              <a:t>SNOWFLAKE.LOCAL.ANOMALY_INSIGHTS!GET_TOP_QUERIES_FROM_WAREHOUSE( &lt;warehouse_id&gt;,'&lt;date&gt;',&lt;number_of_queries&gt; )</a:t>
            </a: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800" b="1">
              <a:solidFill>
                <a:schemeClr val="lt1"/>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800" b="1">
                <a:solidFill>
                  <a:schemeClr val="lt1"/>
                </a:solidFill>
                <a:highlight>
                  <a:srgbClr val="1E1E1E"/>
                </a:highlight>
                <a:latin typeface="Courier New"/>
                <a:ea typeface="Courier New"/>
                <a:cs typeface="Courier New"/>
                <a:sym typeface="Courier New"/>
              </a:rPr>
              <a:t>SNOWFLAKE.LOCAL.ANOMALY_INSIGHTS!SET_ACCOUNT_NOTIFICATION_EMAILS(  '&lt;email_address&gt; [, &lt;email_address&gt; ... ]' )</a:t>
            </a:r>
            <a:endParaRPr sz="700">
              <a:solidFill>
                <a:srgbClr val="6A9955"/>
              </a:solidFill>
              <a:highlight>
                <a:srgbClr val="1F1F1F"/>
              </a:highlight>
              <a:latin typeface="Courier New"/>
              <a:ea typeface="Courier New"/>
              <a:cs typeface="Courier New"/>
              <a:sym typeface="Courier New"/>
            </a:endParaRPr>
          </a:p>
        </p:txBody>
      </p:sp>
      <p:sp>
        <p:nvSpPr>
          <p:cNvPr id="459" name="Google Shape;459;p47"/>
          <p:cNvSpPr txBox="1"/>
          <p:nvPr/>
        </p:nvSpPr>
        <p:spPr>
          <a:xfrm>
            <a:off x="7489888" y="43863"/>
            <a:ext cx="1448400" cy="585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Skip if low on time</a:t>
            </a:r>
            <a:endParaRPr sz="1800">
              <a:solidFill>
                <a:srgbClr val="5B5B5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p:nvPr/>
        </p:nvSpPr>
        <p:spPr>
          <a:xfrm>
            <a:off x="4401513" y="1538188"/>
            <a:ext cx="4323600" cy="1601700"/>
          </a:xfrm>
          <a:prstGeom prst="roundRect">
            <a:avLst>
              <a:gd name="adj" fmla="val 3401"/>
            </a:avLst>
          </a:prstGeom>
          <a:noFill/>
          <a:ln w="38100"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466" name="Google Shape;466;p48"/>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Non-Admin Roles for Cost Management</a:t>
            </a:r>
            <a:endParaRPr/>
          </a:p>
        </p:txBody>
      </p:sp>
      <p:grpSp>
        <p:nvGrpSpPr>
          <p:cNvPr id="467" name="Google Shape;467;p48"/>
          <p:cNvGrpSpPr/>
          <p:nvPr/>
        </p:nvGrpSpPr>
        <p:grpSpPr>
          <a:xfrm>
            <a:off x="7955280" y="137160"/>
            <a:ext cx="1038574" cy="192722"/>
            <a:chOff x="7884085" y="572703"/>
            <a:chExt cx="1038574" cy="192722"/>
          </a:xfrm>
        </p:grpSpPr>
        <p:cxnSp>
          <p:nvCxnSpPr>
            <p:cNvPr id="468" name="Google Shape;468;p48"/>
            <p:cNvCxnSpPr>
              <a:stCxn id="469" idx="6"/>
              <a:endCxn id="470"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469" name="Google Shape;469;p48"/>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471" name="Google Shape;471;p48"/>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470" name="Google Shape;470;p48"/>
            <p:cNvSpPr/>
            <p:nvPr/>
          </p:nvSpPr>
          <p:spPr>
            <a:xfrm>
              <a:off x="8808062" y="572703"/>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472" name="Google Shape;472;p48"/>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473" name="Google Shape;473;p48"/>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474" name="Google Shape;474;p48"/>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475" name="Google Shape;475;p48"/>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GA</a:t>
              </a:r>
              <a:endParaRPr sz="1400" b="1"/>
            </a:p>
          </p:txBody>
        </p:sp>
        <p:sp>
          <p:nvSpPr>
            <p:cNvPr id="476" name="Google Shape;476;p48"/>
            <p:cNvSpPr/>
            <p:nvPr/>
          </p:nvSpPr>
          <p:spPr>
            <a:xfrm>
              <a:off x="851595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sp>
        <p:nvSpPr>
          <p:cNvPr id="477" name="Google Shape;477;p48"/>
          <p:cNvSpPr/>
          <p:nvPr/>
        </p:nvSpPr>
        <p:spPr>
          <a:xfrm>
            <a:off x="4401513" y="1538188"/>
            <a:ext cx="4323600" cy="307500"/>
          </a:xfrm>
          <a:prstGeom prst="round2SameRect">
            <a:avLst>
              <a:gd name="adj1" fmla="val 18175"/>
              <a:gd name="adj2" fmla="val 0"/>
            </a:avLst>
          </a:prstGeom>
          <a:solidFill>
            <a:srgbClr val="11567F"/>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478" name="Google Shape;478;p48"/>
          <p:cNvCxnSpPr/>
          <p:nvPr/>
        </p:nvCxnSpPr>
        <p:spPr>
          <a:xfrm>
            <a:off x="4409275" y="1845674"/>
            <a:ext cx="4306200" cy="0"/>
          </a:xfrm>
          <a:prstGeom prst="straightConnector1">
            <a:avLst/>
          </a:prstGeom>
          <a:noFill/>
          <a:ln w="38100" cap="flat" cmpd="sng">
            <a:solidFill>
              <a:srgbClr val="28B5E8"/>
            </a:solidFill>
            <a:prstDash val="solid"/>
            <a:round/>
            <a:headEnd type="none" w="med" len="med"/>
            <a:tailEnd type="none" w="med" len="med"/>
          </a:ln>
        </p:spPr>
      </p:cxnSp>
      <p:sp>
        <p:nvSpPr>
          <p:cNvPr id="479" name="Google Shape;479;p48"/>
          <p:cNvSpPr txBox="1"/>
          <p:nvPr/>
        </p:nvSpPr>
        <p:spPr>
          <a:xfrm>
            <a:off x="4509126" y="1560164"/>
            <a:ext cx="1015200" cy="261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100" b="1">
                <a:solidFill>
                  <a:srgbClr val="FFFFFF"/>
                </a:solidFill>
              </a:rPr>
              <a:t>Persona</a:t>
            </a:r>
            <a:endParaRPr sz="1100" b="1">
              <a:solidFill>
                <a:srgbClr val="FFFFFF"/>
              </a:solidFill>
            </a:endParaRPr>
          </a:p>
        </p:txBody>
      </p:sp>
      <p:sp>
        <p:nvSpPr>
          <p:cNvPr id="480" name="Google Shape;480;p48"/>
          <p:cNvSpPr txBox="1"/>
          <p:nvPr/>
        </p:nvSpPr>
        <p:spPr>
          <a:xfrm>
            <a:off x="5703964" y="1560164"/>
            <a:ext cx="1539600" cy="261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100" b="1">
                <a:solidFill>
                  <a:srgbClr val="FFFFFF"/>
                </a:solidFill>
              </a:rPr>
              <a:t>Application Role</a:t>
            </a:r>
            <a:endParaRPr sz="1100" b="1">
              <a:solidFill>
                <a:srgbClr val="FFFFFF"/>
              </a:solidFill>
            </a:endParaRPr>
          </a:p>
        </p:txBody>
      </p:sp>
      <p:cxnSp>
        <p:nvCxnSpPr>
          <p:cNvPr id="481" name="Google Shape;481;p48"/>
          <p:cNvCxnSpPr/>
          <p:nvPr/>
        </p:nvCxnSpPr>
        <p:spPr>
          <a:xfrm>
            <a:off x="4409275" y="2492686"/>
            <a:ext cx="4306200" cy="0"/>
          </a:xfrm>
          <a:prstGeom prst="straightConnector1">
            <a:avLst/>
          </a:prstGeom>
          <a:noFill/>
          <a:ln w="38100" cap="flat" cmpd="sng">
            <a:solidFill>
              <a:srgbClr val="28B5E8"/>
            </a:solidFill>
            <a:prstDash val="solid"/>
            <a:round/>
            <a:headEnd type="none" w="med" len="med"/>
            <a:tailEnd type="none" w="med" len="med"/>
          </a:ln>
        </p:spPr>
      </p:cxnSp>
      <p:sp>
        <p:nvSpPr>
          <p:cNvPr id="482" name="Google Shape;482;p48"/>
          <p:cNvSpPr txBox="1"/>
          <p:nvPr/>
        </p:nvSpPr>
        <p:spPr>
          <a:xfrm>
            <a:off x="4509125" y="2046038"/>
            <a:ext cx="9108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000">
                <a:solidFill>
                  <a:srgbClr val="252525"/>
                </a:solidFill>
              </a:rPr>
              <a:t>Usage Viewer</a:t>
            </a:r>
            <a:endParaRPr sz="1000">
              <a:solidFill>
                <a:srgbClr val="252525"/>
              </a:solidFill>
            </a:endParaRPr>
          </a:p>
        </p:txBody>
      </p:sp>
      <p:sp>
        <p:nvSpPr>
          <p:cNvPr id="483" name="Google Shape;483;p48"/>
          <p:cNvSpPr txBox="1"/>
          <p:nvPr/>
        </p:nvSpPr>
        <p:spPr>
          <a:xfrm>
            <a:off x="4509125" y="2693044"/>
            <a:ext cx="9825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000">
                <a:solidFill>
                  <a:srgbClr val="252525"/>
                </a:solidFill>
              </a:rPr>
              <a:t>Usage Admin</a:t>
            </a:r>
            <a:endParaRPr sz="1000">
              <a:solidFill>
                <a:srgbClr val="252525"/>
              </a:solidFill>
            </a:endParaRPr>
          </a:p>
        </p:txBody>
      </p:sp>
      <p:sp>
        <p:nvSpPr>
          <p:cNvPr id="484" name="Google Shape;484;p48"/>
          <p:cNvSpPr txBox="1"/>
          <p:nvPr/>
        </p:nvSpPr>
        <p:spPr>
          <a:xfrm>
            <a:off x="5703964" y="2046038"/>
            <a:ext cx="15396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000">
                <a:solidFill>
                  <a:srgbClr val="252525"/>
                </a:solidFill>
              </a:rPr>
              <a:t>APP_USAGE_VIEWER</a:t>
            </a:r>
            <a:endParaRPr sz="1000">
              <a:solidFill>
                <a:srgbClr val="252525"/>
              </a:solidFill>
            </a:endParaRPr>
          </a:p>
        </p:txBody>
      </p:sp>
      <p:sp>
        <p:nvSpPr>
          <p:cNvPr id="485" name="Google Shape;485;p48"/>
          <p:cNvSpPr txBox="1"/>
          <p:nvPr/>
        </p:nvSpPr>
        <p:spPr>
          <a:xfrm>
            <a:off x="5703964" y="2693044"/>
            <a:ext cx="14715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000">
                <a:solidFill>
                  <a:srgbClr val="252525"/>
                </a:solidFill>
              </a:rPr>
              <a:t>APP_USAGE_ADMIN</a:t>
            </a:r>
            <a:endParaRPr sz="1000">
              <a:solidFill>
                <a:srgbClr val="252525"/>
              </a:solidFill>
            </a:endParaRPr>
          </a:p>
        </p:txBody>
      </p:sp>
      <p:sp>
        <p:nvSpPr>
          <p:cNvPr id="486" name="Google Shape;486;p48"/>
          <p:cNvSpPr txBox="1"/>
          <p:nvPr/>
        </p:nvSpPr>
        <p:spPr>
          <a:xfrm>
            <a:off x="7433904" y="1560163"/>
            <a:ext cx="1239000" cy="261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100" b="1">
                <a:solidFill>
                  <a:srgbClr val="FFFFFF"/>
                </a:solidFill>
              </a:rPr>
              <a:t>Database Role</a:t>
            </a:r>
            <a:endParaRPr sz="1100" b="1">
              <a:solidFill>
                <a:srgbClr val="FFFFFF"/>
              </a:solidFill>
            </a:endParaRPr>
          </a:p>
        </p:txBody>
      </p:sp>
      <p:cxnSp>
        <p:nvCxnSpPr>
          <p:cNvPr id="487" name="Google Shape;487;p48"/>
          <p:cNvCxnSpPr/>
          <p:nvPr/>
        </p:nvCxnSpPr>
        <p:spPr>
          <a:xfrm>
            <a:off x="4409275" y="3139697"/>
            <a:ext cx="4306200" cy="0"/>
          </a:xfrm>
          <a:prstGeom prst="straightConnector1">
            <a:avLst/>
          </a:prstGeom>
          <a:noFill/>
          <a:ln w="38100" cap="flat" cmpd="sng">
            <a:solidFill>
              <a:srgbClr val="28B5E8"/>
            </a:solidFill>
            <a:prstDash val="solid"/>
            <a:round/>
            <a:headEnd type="none" w="med" len="med"/>
            <a:tailEnd type="none" w="med" len="med"/>
          </a:ln>
        </p:spPr>
      </p:cxnSp>
      <p:sp>
        <p:nvSpPr>
          <p:cNvPr id="488" name="Google Shape;488;p48"/>
          <p:cNvSpPr txBox="1"/>
          <p:nvPr/>
        </p:nvSpPr>
        <p:spPr>
          <a:xfrm>
            <a:off x="7433903" y="2046031"/>
            <a:ext cx="12390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000">
                <a:solidFill>
                  <a:srgbClr val="252525"/>
                </a:solidFill>
              </a:rPr>
              <a:t>USAGE_VIEWER </a:t>
            </a:r>
            <a:endParaRPr sz="1000">
              <a:solidFill>
                <a:srgbClr val="252525"/>
              </a:solidFill>
            </a:endParaRPr>
          </a:p>
        </p:txBody>
      </p:sp>
      <p:sp>
        <p:nvSpPr>
          <p:cNvPr id="489" name="Google Shape;489;p48"/>
          <p:cNvSpPr txBox="1"/>
          <p:nvPr/>
        </p:nvSpPr>
        <p:spPr>
          <a:xfrm>
            <a:off x="7433903" y="2693044"/>
            <a:ext cx="1155600" cy="2463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1000">
                <a:solidFill>
                  <a:srgbClr val="252525"/>
                </a:solidFill>
              </a:rPr>
              <a:t>USAGE_ADMIN</a:t>
            </a:r>
            <a:endParaRPr sz="1000">
              <a:solidFill>
                <a:srgbClr val="252525"/>
              </a:solidFill>
            </a:endParaRPr>
          </a:p>
        </p:txBody>
      </p:sp>
      <p:sp>
        <p:nvSpPr>
          <p:cNvPr id="490" name="Google Shape;490;p48"/>
          <p:cNvSpPr txBox="1"/>
          <p:nvPr/>
        </p:nvSpPr>
        <p:spPr>
          <a:xfrm>
            <a:off x="457200" y="3116063"/>
            <a:ext cx="31776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Assign the application and database roles for a persona to an account level role and then grant that account level role to users as needed.</a:t>
            </a:r>
            <a:endParaRPr sz="1100">
              <a:solidFill>
                <a:srgbClr val="434343"/>
              </a:solidFill>
            </a:endParaRPr>
          </a:p>
        </p:txBody>
      </p:sp>
      <p:sp>
        <p:nvSpPr>
          <p:cNvPr id="491" name="Google Shape;491;p48"/>
          <p:cNvSpPr txBox="1"/>
          <p:nvPr/>
        </p:nvSpPr>
        <p:spPr>
          <a:xfrm>
            <a:off x="457200" y="1573663"/>
            <a:ext cx="30324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Two pairs of roles to grant Admin and Viewer access to cost management functionality.</a:t>
            </a:r>
            <a:endParaRPr sz="1100">
              <a:solidFill>
                <a:srgbClr val="434343"/>
              </a:solidFill>
            </a:endParaRPr>
          </a:p>
        </p:txBody>
      </p:sp>
      <p:sp>
        <p:nvSpPr>
          <p:cNvPr id="492" name="Google Shape;492;p48"/>
          <p:cNvSpPr txBox="1"/>
          <p:nvPr/>
        </p:nvSpPr>
        <p:spPr>
          <a:xfrm>
            <a:off x="457200" y="2342195"/>
            <a:ext cx="30324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Eliminates the need to assign separate roles </a:t>
            </a:r>
            <a:br>
              <a:rPr lang="en-US" sz="1100">
                <a:solidFill>
                  <a:srgbClr val="434343"/>
                </a:solidFill>
              </a:rPr>
            </a:br>
            <a:r>
              <a:rPr lang="en-US" sz="1100">
                <a:solidFill>
                  <a:srgbClr val="434343"/>
                </a:solidFill>
              </a:rPr>
              <a:t>for every feature in cost management.</a:t>
            </a:r>
            <a:endParaRPr sz="1100">
              <a:solidFill>
                <a:srgbClr val="434343"/>
              </a:solidFill>
            </a:endParaRPr>
          </a:p>
        </p:txBody>
      </p:sp>
      <p:sp>
        <p:nvSpPr>
          <p:cNvPr id="493" name="Google Shape;493;p48"/>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494" name="Google Shape;494;p48"/>
          <p:cNvSpPr/>
          <p:nvPr/>
        </p:nvSpPr>
        <p:spPr>
          <a:xfrm>
            <a:off x="457200" y="20768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495" name="Google Shape;495;p48"/>
          <p:cNvSpPr/>
          <p:nvPr/>
        </p:nvSpPr>
        <p:spPr>
          <a:xfrm>
            <a:off x="457200" y="2853263"/>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9"/>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Org-Level Query Cost Attribution</a:t>
            </a:r>
            <a:endParaRPr/>
          </a:p>
        </p:txBody>
      </p:sp>
      <p:sp>
        <p:nvSpPr>
          <p:cNvPr id="502" name="Google Shape;502;p49"/>
          <p:cNvSpPr txBox="1"/>
          <p:nvPr/>
        </p:nvSpPr>
        <p:spPr>
          <a:xfrm>
            <a:off x="457200" y="1573663"/>
            <a:ext cx="3123900" cy="846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A new view named QUERY_ATTRIBUTION_HISTORY in the ORGANIZATION_USAGE schema of the Organization Account. This view is the union </a:t>
            </a:r>
            <a:br>
              <a:rPr lang="en-US" sz="1100">
                <a:solidFill>
                  <a:srgbClr val="434343"/>
                </a:solidFill>
              </a:rPr>
            </a:br>
            <a:r>
              <a:rPr lang="en-US" sz="1100">
                <a:solidFill>
                  <a:srgbClr val="434343"/>
                </a:solidFill>
              </a:rPr>
              <a:t>of all the account level views in the organization.</a:t>
            </a:r>
            <a:endParaRPr sz="1100">
              <a:solidFill>
                <a:srgbClr val="434343"/>
              </a:solidFill>
            </a:endParaRPr>
          </a:p>
        </p:txBody>
      </p:sp>
      <p:sp>
        <p:nvSpPr>
          <p:cNvPr id="503" name="Google Shape;503;p49"/>
          <p:cNvSpPr txBox="1"/>
          <p:nvPr/>
        </p:nvSpPr>
        <p:spPr>
          <a:xfrm>
            <a:off x="457200" y="284578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Enables cost attribution for shared warehouses for the entire organization from the</a:t>
            </a:r>
            <a:br>
              <a:rPr lang="en-US" sz="1100">
                <a:solidFill>
                  <a:srgbClr val="434343"/>
                </a:solidFill>
              </a:rPr>
            </a:br>
            <a:r>
              <a:rPr lang="en-US" sz="1100">
                <a:solidFill>
                  <a:srgbClr val="434343"/>
                </a:solidFill>
              </a:rPr>
              <a:t>Organization Account.</a:t>
            </a:r>
            <a:endParaRPr sz="1100">
              <a:solidFill>
                <a:srgbClr val="434343"/>
              </a:solidFill>
            </a:endParaRPr>
          </a:p>
        </p:txBody>
      </p:sp>
      <p:sp>
        <p:nvSpPr>
          <p:cNvPr id="504" name="Google Shape;504;p49"/>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505" name="Google Shape;505;p49"/>
          <p:cNvSpPr/>
          <p:nvPr/>
        </p:nvSpPr>
        <p:spPr>
          <a:xfrm>
            <a:off x="457200" y="2580463"/>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grpSp>
        <p:nvGrpSpPr>
          <p:cNvPr id="506" name="Google Shape;506;p49"/>
          <p:cNvGrpSpPr/>
          <p:nvPr/>
        </p:nvGrpSpPr>
        <p:grpSpPr>
          <a:xfrm>
            <a:off x="9970756" y="1310548"/>
            <a:ext cx="2507288" cy="1203477"/>
            <a:chOff x="11071463" y="3347072"/>
            <a:chExt cx="5014575" cy="2406953"/>
          </a:xfrm>
        </p:grpSpPr>
        <p:grpSp>
          <p:nvGrpSpPr>
            <p:cNvPr id="507" name="Google Shape;507;p49"/>
            <p:cNvGrpSpPr/>
            <p:nvPr/>
          </p:nvGrpSpPr>
          <p:grpSpPr>
            <a:xfrm>
              <a:off x="11612849" y="3347072"/>
              <a:ext cx="636519" cy="627983"/>
              <a:chOff x="135761" y="271429"/>
              <a:chExt cx="277133" cy="292126"/>
            </a:xfrm>
          </p:grpSpPr>
          <p:sp>
            <p:nvSpPr>
              <p:cNvPr id="508" name="Google Shape;508;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09" name="Google Shape;509;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0" name="Google Shape;510;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11" name="Google Shape;511;p49"/>
            <p:cNvSpPr/>
            <p:nvPr/>
          </p:nvSpPr>
          <p:spPr>
            <a:xfrm>
              <a:off x="14415714" y="3914862"/>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2" name="Google Shape;512;p49"/>
            <p:cNvSpPr txBox="1"/>
            <p:nvPr/>
          </p:nvSpPr>
          <p:spPr>
            <a:xfrm>
              <a:off x="13802438" y="49376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Central IT</a:t>
              </a:r>
              <a:endParaRPr sz="600">
                <a:solidFill>
                  <a:srgbClr val="5B5B5B"/>
                </a:solidFill>
              </a:endParaRPr>
            </a:p>
          </p:txBody>
        </p:sp>
        <p:grpSp>
          <p:nvGrpSpPr>
            <p:cNvPr id="513" name="Google Shape;513;p49"/>
            <p:cNvGrpSpPr/>
            <p:nvPr/>
          </p:nvGrpSpPr>
          <p:grpSpPr>
            <a:xfrm>
              <a:off x="11612849" y="4651259"/>
              <a:ext cx="636519" cy="627983"/>
              <a:chOff x="135761" y="271429"/>
              <a:chExt cx="277133" cy="292126"/>
            </a:xfrm>
          </p:grpSpPr>
          <p:sp>
            <p:nvSpPr>
              <p:cNvPr id="514" name="Google Shape;514;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5" name="Google Shape;515;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6" name="Google Shape;516;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17" name="Google Shape;517;p49"/>
            <p:cNvSpPr txBox="1"/>
            <p:nvPr/>
          </p:nvSpPr>
          <p:spPr>
            <a:xfrm>
              <a:off x="11207113" y="39944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sp>
          <p:nvSpPr>
            <p:cNvPr id="518" name="Google Shape;518;p49"/>
            <p:cNvSpPr txBox="1"/>
            <p:nvPr/>
          </p:nvSpPr>
          <p:spPr>
            <a:xfrm>
              <a:off x="11071463" y="53430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Marketing</a:t>
              </a:r>
              <a:endParaRPr sz="600">
                <a:solidFill>
                  <a:srgbClr val="5B5B5B"/>
                </a:solidFill>
              </a:endParaRPr>
            </a:p>
          </p:txBody>
        </p:sp>
        <p:cxnSp>
          <p:nvCxnSpPr>
            <p:cNvPr id="519" name="Google Shape;519;p49"/>
            <p:cNvCxnSpPr/>
            <p:nvPr/>
          </p:nvCxnSpPr>
          <p:spPr>
            <a:xfrm rot="10800000" flipH="1">
              <a:off x="12412675" y="4592900"/>
              <a:ext cx="1944600" cy="474900"/>
            </a:xfrm>
            <a:prstGeom prst="bentConnector3">
              <a:avLst>
                <a:gd name="adj1" fmla="val 50000"/>
              </a:avLst>
            </a:prstGeom>
            <a:noFill/>
            <a:ln w="19050" cap="flat" cmpd="sng">
              <a:solidFill>
                <a:srgbClr val="11567F"/>
              </a:solidFill>
              <a:prstDash val="solid"/>
              <a:round/>
              <a:headEnd type="none" w="med" len="med"/>
              <a:tailEnd type="triangle" w="med" len="med"/>
            </a:ln>
          </p:spPr>
        </p:cxnSp>
        <p:cxnSp>
          <p:nvCxnSpPr>
            <p:cNvPr id="520" name="Google Shape;520;p49"/>
            <p:cNvCxnSpPr/>
            <p:nvPr/>
          </p:nvCxnSpPr>
          <p:spPr>
            <a:xfrm>
              <a:off x="12531425" y="3627900"/>
              <a:ext cx="1840800" cy="668100"/>
            </a:xfrm>
            <a:prstGeom prst="bentConnector3">
              <a:avLst>
                <a:gd name="adj1" fmla="val 50000"/>
              </a:avLst>
            </a:prstGeom>
            <a:noFill/>
            <a:ln w="19050" cap="flat" cmpd="sng">
              <a:solidFill>
                <a:srgbClr val="11567F"/>
              </a:solidFill>
              <a:prstDash val="solid"/>
              <a:round/>
              <a:headEnd type="none" w="med" len="med"/>
              <a:tailEnd type="triangle" w="med" len="med"/>
            </a:ln>
          </p:spPr>
        </p:cxnSp>
      </p:grpSp>
      <p:grpSp>
        <p:nvGrpSpPr>
          <p:cNvPr id="521" name="Google Shape;521;p49"/>
          <p:cNvGrpSpPr/>
          <p:nvPr/>
        </p:nvGrpSpPr>
        <p:grpSpPr>
          <a:xfrm>
            <a:off x="9575338" y="3054186"/>
            <a:ext cx="3820950" cy="1237239"/>
            <a:chOff x="10333713" y="6498722"/>
            <a:chExt cx="7641900" cy="2474478"/>
          </a:xfrm>
        </p:grpSpPr>
        <p:sp>
          <p:nvSpPr>
            <p:cNvPr id="522" name="Google Shape;522;p49"/>
            <p:cNvSpPr txBox="1"/>
            <p:nvPr/>
          </p:nvSpPr>
          <p:spPr>
            <a:xfrm>
              <a:off x="10333713" y="8234300"/>
              <a:ext cx="7641900" cy="738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endParaRPr sz="1800">
                <a:solidFill>
                  <a:srgbClr val="5B5B5B"/>
                </a:solidFill>
              </a:endParaRPr>
            </a:p>
          </p:txBody>
        </p:sp>
        <p:grpSp>
          <p:nvGrpSpPr>
            <p:cNvPr id="523" name="Google Shape;523;p49"/>
            <p:cNvGrpSpPr/>
            <p:nvPr/>
          </p:nvGrpSpPr>
          <p:grpSpPr>
            <a:xfrm>
              <a:off x="11270636" y="6498722"/>
              <a:ext cx="636519" cy="627983"/>
              <a:chOff x="135761" y="271429"/>
              <a:chExt cx="277133" cy="292126"/>
            </a:xfrm>
          </p:grpSpPr>
          <p:sp>
            <p:nvSpPr>
              <p:cNvPr id="524" name="Google Shape;524;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25" name="Google Shape;525;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26" name="Google Shape;526;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27" name="Google Shape;527;p49"/>
            <p:cNvSpPr/>
            <p:nvPr/>
          </p:nvSpPr>
          <p:spPr>
            <a:xfrm>
              <a:off x="15527126" y="7146125"/>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28" name="Google Shape;528;p49"/>
            <p:cNvSpPr txBox="1"/>
            <p:nvPr/>
          </p:nvSpPr>
          <p:spPr>
            <a:xfrm>
              <a:off x="15166200" y="80893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Central IT</a:t>
              </a:r>
              <a:endParaRPr sz="600">
                <a:solidFill>
                  <a:srgbClr val="5B5B5B"/>
                </a:solidFill>
              </a:endParaRPr>
            </a:p>
          </p:txBody>
        </p:sp>
        <p:grpSp>
          <p:nvGrpSpPr>
            <p:cNvPr id="529" name="Google Shape;529;p49"/>
            <p:cNvGrpSpPr/>
            <p:nvPr/>
          </p:nvGrpSpPr>
          <p:grpSpPr>
            <a:xfrm>
              <a:off x="11270636" y="7802909"/>
              <a:ext cx="636519" cy="627983"/>
              <a:chOff x="135761" y="271429"/>
              <a:chExt cx="277133" cy="292126"/>
            </a:xfrm>
          </p:grpSpPr>
          <p:sp>
            <p:nvSpPr>
              <p:cNvPr id="530" name="Google Shape;530;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31" name="Google Shape;531;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32" name="Google Shape;532;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33" name="Google Shape;533;p49"/>
            <p:cNvSpPr txBox="1"/>
            <p:nvPr/>
          </p:nvSpPr>
          <p:spPr>
            <a:xfrm>
              <a:off x="10864900" y="71461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sp>
          <p:nvSpPr>
            <p:cNvPr id="534" name="Google Shape;534;p49"/>
            <p:cNvSpPr txBox="1"/>
            <p:nvPr/>
          </p:nvSpPr>
          <p:spPr>
            <a:xfrm>
              <a:off x="10864888" y="84215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Marketing</a:t>
              </a:r>
              <a:endParaRPr sz="600">
                <a:solidFill>
                  <a:srgbClr val="5B5B5B"/>
                </a:solidFill>
              </a:endParaRPr>
            </a:p>
          </p:txBody>
        </p:sp>
        <p:cxnSp>
          <p:nvCxnSpPr>
            <p:cNvPr id="535" name="Google Shape;535;p49"/>
            <p:cNvCxnSpPr/>
            <p:nvPr/>
          </p:nvCxnSpPr>
          <p:spPr>
            <a:xfrm rot="10800000" flipH="1">
              <a:off x="12070463" y="7759250"/>
              <a:ext cx="1647600" cy="460200"/>
            </a:xfrm>
            <a:prstGeom prst="bentConnector3">
              <a:avLst>
                <a:gd name="adj1" fmla="val 50000"/>
              </a:avLst>
            </a:prstGeom>
            <a:noFill/>
            <a:ln w="19050" cap="flat" cmpd="sng">
              <a:solidFill>
                <a:srgbClr val="11567F"/>
              </a:solidFill>
              <a:prstDash val="solid"/>
              <a:round/>
              <a:headEnd type="none" w="med" len="med"/>
              <a:tailEnd type="triangle" w="med" len="med"/>
            </a:ln>
          </p:spPr>
        </p:cxnSp>
        <p:cxnSp>
          <p:nvCxnSpPr>
            <p:cNvPr id="536" name="Google Shape;536;p49"/>
            <p:cNvCxnSpPr/>
            <p:nvPr/>
          </p:nvCxnSpPr>
          <p:spPr>
            <a:xfrm>
              <a:off x="12189213" y="6779550"/>
              <a:ext cx="1533000" cy="690900"/>
            </a:xfrm>
            <a:prstGeom prst="bentConnector3">
              <a:avLst>
                <a:gd name="adj1" fmla="val 50000"/>
              </a:avLst>
            </a:prstGeom>
            <a:noFill/>
            <a:ln w="19050" cap="flat" cmpd="sng">
              <a:solidFill>
                <a:srgbClr val="11567F"/>
              </a:solidFill>
              <a:prstDash val="solid"/>
              <a:round/>
              <a:headEnd type="none" w="med" len="med"/>
              <a:tailEnd type="triangle" w="med" len="med"/>
            </a:ln>
          </p:spPr>
        </p:cxnSp>
        <p:grpSp>
          <p:nvGrpSpPr>
            <p:cNvPr id="537" name="Google Shape;537;p49"/>
            <p:cNvGrpSpPr/>
            <p:nvPr/>
          </p:nvGrpSpPr>
          <p:grpSpPr>
            <a:xfrm>
              <a:off x="13759229" y="7303666"/>
              <a:ext cx="790887" cy="627966"/>
              <a:chOff x="906040" y="1127954"/>
              <a:chExt cx="300181" cy="216130"/>
            </a:xfrm>
          </p:grpSpPr>
          <p:sp>
            <p:nvSpPr>
              <p:cNvPr id="538" name="Google Shape;538;p49"/>
              <p:cNvSpPr/>
              <p:nvPr/>
            </p:nvSpPr>
            <p:spPr>
              <a:xfrm>
                <a:off x="906040" y="1127954"/>
                <a:ext cx="300181" cy="216130"/>
              </a:xfrm>
              <a:custGeom>
                <a:avLst/>
                <a:gdLst/>
                <a:ahLst/>
                <a:cxnLst/>
                <a:rect l="l" t="t" r="r" b="b"/>
                <a:pathLst>
                  <a:path w="300181" h="216130" extrusionOk="0">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39" name="Google Shape;539;p49"/>
              <p:cNvSpPr/>
              <p:nvPr/>
            </p:nvSpPr>
            <p:spPr>
              <a:xfrm>
                <a:off x="943077" y="1161847"/>
                <a:ext cx="16071" cy="16071"/>
              </a:xfrm>
              <a:custGeom>
                <a:avLst/>
                <a:gdLst/>
                <a:ahLst/>
                <a:cxnLst/>
                <a:rect l="l" t="t" r="r" b="b"/>
                <a:pathLst>
                  <a:path w="16071" h="16071" extrusionOk="0">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40" name="Google Shape;540;p49"/>
              <p:cNvSpPr/>
              <p:nvPr/>
            </p:nvSpPr>
            <p:spPr>
              <a:xfrm>
                <a:off x="968570" y="1161852"/>
                <a:ext cx="16071" cy="16071"/>
              </a:xfrm>
              <a:custGeom>
                <a:avLst/>
                <a:gdLst/>
                <a:ahLst/>
                <a:cxnLst/>
                <a:rect l="l" t="t" r="r" b="b"/>
                <a:pathLst>
                  <a:path w="16071" h="16071" extrusionOk="0">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cxnSp>
          <p:nvCxnSpPr>
            <p:cNvPr id="541" name="Google Shape;541;p49"/>
            <p:cNvCxnSpPr/>
            <p:nvPr/>
          </p:nvCxnSpPr>
          <p:spPr>
            <a:xfrm>
              <a:off x="14593325" y="7618250"/>
              <a:ext cx="847500" cy="2700"/>
            </a:xfrm>
            <a:prstGeom prst="straightConnector1">
              <a:avLst/>
            </a:prstGeom>
            <a:noFill/>
            <a:ln w="19050" cap="flat" cmpd="sng">
              <a:solidFill>
                <a:srgbClr val="11567F"/>
              </a:solidFill>
              <a:prstDash val="solid"/>
              <a:round/>
              <a:headEnd type="none" w="med" len="med"/>
              <a:tailEnd type="triangle" w="med" len="med"/>
            </a:ln>
          </p:spPr>
        </p:cxnSp>
        <p:sp>
          <p:nvSpPr>
            <p:cNvPr id="542" name="Google Shape;542;p49"/>
            <p:cNvSpPr txBox="1"/>
            <p:nvPr/>
          </p:nvSpPr>
          <p:spPr>
            <a:xfrm>
              <a:off x="13490734" y="7931625"/>
              <a:ext cx="1647600" cy="254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App powered by Snowflake</a:t>
              </a:r>
              <a:endParaRPr sz="600">
                <a:solidFill>
                  <a:srgbClr val="5B5B5B"/>
                </a:solidFill>
              </a:endParaRPr>
            </a:p>
          </p:txBody>
        </p:sp>
      </p:grpSp>
      <p:sp>
        <p:nvSpPr>
          <p:cNvPr id="543" name="Google Shape;543;p49"/>
          <p:cNvSpPr txBox="1"/>
          <p:nvPr/>
        </p:nvSpPr>
        <p:spPr>
          <a:xfrm>
            <a:off x="10335250" y="2514025"/>
            <a:ext cx="1931100" cy="1866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100">
                <a:solidFill>
                  <a:srgbClr val="5B5B5B"/>
                </a:solidFill>
              </a:rPr>
              <a:t>Shared warehouse</a:t>
            </a:r>
            <a:endParaRPr sz="1100">
              <a:solidFill>
                <a:srgbClr val="5B5B5B"/>
              </a:solidFill>
            </a:endParaRPr>
          </a:p>
        </p:txBody>
      </p:sp>
      <p:sp>
        <p:nvSpPr>
          <p:cNvPr id="544" name="Google Shape;544;p49"/>
          <p:cNvSpPr txBox="1"/>
          <p:nvPr/>
        </p:nvSpPr>
        <p:spPr>
          <a:xfrm>
            <a:off x="10258931" y="4291425"/>
            <a:ext cx="1931100" cy="1866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100">
                <a:solidFill>
                  <a:srgbClr val="5B5B5B"/>
                </a:solidFill>
              </a:rPr>
              <a:t>Application level sharing</a:t>
            </a:r>
            <a:endParaRPr sz="1100">
              <a:solidFill>
                <a:srgbClr val="5B5B5B"/>
              </a:solidFill>
            </a:endParaRPr>
          </a:p>
        </p:txBody>
      </p:sp>
      <p:sp>
        <p:nvSpPr>
          <p:cNvPr id="545" name="Google Shape;545;p49"/>
          <p:cNvSpPr/>
          <p:nvPr/>
        </p:nvSpPr>
        <p:spPr>
          <a:xfrm>
            <a:off x="4457700" y="1316988"/>
            <a:ext cx="3863400" cy="1529700"/>
          </a:xfrm>
          <a:prstGeom prst="roundRect">
            <a:avLst>
              <a:gd name="adj" fmla="val 4297"/>
            </a:avLst>
          </a:prstGeom>
          <a:solidFill>
            <a:srgbClr val="FFFFFF"/>
          </a:solidFill>
          <a:ln w="28575"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546" name="Google Shape;546;p49"/>
          <p:cNvSpPr/>
          <p:nvPr/>
        </p:nvSpPr>
        <p:spPr>
          <a:xfrm>
            <a:off x="4457700" y="3105800"/>
            <a:ext cx="3863400" cy="1529700"/>
          </a:xfrm>
          <a:prstGeom prst="roundRect">
            <a:avLst>
              <a:gd name="adj" fmla="val 4297"/>
            </a:avLst>
          </a:prstGeom>
          <a:solidFill>
            <a:srgbClr val="FFFFFF"/>
          </a:solidFill>
          <a:ln w="28575"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nvGrpSpPr>
          <p:cNvPr id="547" name="Google Shape;547;p49"/>
          <p:cNvGrpSpPr/>
          <p:nvPr/>
        </p:nvGrpSpPr>
        <p:grpSpPr>
          <a:xfrm>
            <a:off x="5499449" y="1491656"/>
            <a:ext cx="318260" cy="314006"/>
            <a:chOff x="135761" y="271429"/>
            <a:chExt cx="277133" cy="292126"/>
          </a:xfrm>
        </p:grpSpPr>
        <p:sp>
          <p:nvSpPr>
            <p:cNvPr id="548" name="Google Shape;548;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49" name="Google Shape;549;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50" name="Google Shape;550;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51" name="Google Shape;551;p49"/>
          <p:cNvSpPr/>
          <p:nvPr/>
        </p:nvSpPr>
        <p:spPr>
          <a:xfrm>
            <a:off x="6900882" y="1775537"/>
            <a:ext cx="439094" cy="472021"/>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52" name="Google Shape;552;p49"/>
          <p:cNvSpPr txBox="1"/>
          <p:nvPr/>
        </p:nvSpPr>
        <p:spPr>
          <a:xfrm>
            <a:off x="6549313" y="2247056"/>
            <a:ext cx="11418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COST_CENTER  = Central IT</a:t>
            </a:r>
            <a:endParaRPr sz="600" b="1">
              <a:solidFill>
                <a:srgbClr val="252525"/>
              </a:solidFill>
            </a:endParaRPr>
          </a:p>
        </p:txBody>
      </p:sp>
      <p:grpSp>
        <p:nvGrpSpPr>
          <p:cNvPr id="553" name="Google Shape;553;p49"/>
          <p:cNvGrpSpPr/>
          <p:nvPr/>
        </p:nvGrpSpPr>
        <p:grpSpPr>
          <a:xfrm>
            <a:off x="5499449" y="2143750"/>
            <a:ext cx="318260" cy="314006"/>
            <a:chOff x="135761" y="271429"/>
            <a:chExt cx="277133" cy="292126"/>
          </a:xfrm>
        </p:grpSpPr>
        <p:sp>
          <p:nvSpPr>
            <p:cNvPr id="554" name="Google Shape;554;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55" name="Google Shape;555;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56" name="Google Shape;556;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57" name="Google Shape;557;p49"/>
          <p:cNvSpPr txBox="1"/>
          <p:nvPr/>
        </p:nvSpPr>
        <p:spPr>
          <a:xfrm>
            <a:off x="5087675" y="1815344"/>
            <a:ext cx="11418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COST_CENTER  = Finance</a:t>
            </a:r>
            <a:endParaRPr sz="600" b="1">
              <a:solidFill>
                <a:srgbClr val="252525"/>
              </a:solidFill>
            </a:endParaRPr>
          </a:p>
        </p:txBody>
      </p:sp>
      <p:sp>
        <p:nvSpPr>
          <p:cNvPr id="558" name="Google Shape;558;p49"/>
          <p:cNvSpPr txBox="1"/>
          <p:nvPr/>
        </p:nvSpPr>
        <p:spPr>
          <a:xfrm>
            <a:off x="5087675" y="2466381"/>
            <a:ext cx="11418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COST_CENTER  = Marketing</a:t>
            </a:r>
            <a:endParaRPr sz="600" b="1">
              <a:solidFill>
                <a:srgbClr val="252525"/>
              </a:solidFill>
            </a:endParaRPr>
          </a:p>
        </p:txBody>
      </p:sp>
      <p:grpSp>
        <p:nvGrpSpPr>
          <p:cNvPr id="559" name="Google Shape;559;p49"/>
          <p:cNvGrpSpPr/>
          <p:nvPr/>
        </p:nvGrpSpPr>
        <p:grpSpPr>
          <a:xfrm>
            <a:off x="5033887" y="3280468"/>
            <a:ext cx="318260" cy="314006"/>
            <a:chOff x="135761" y="271429"/>
            <a:chExt cx="277133" cy="292126"/>
          </a:xfrm>
        </p:grpSpPr>
        <p:sp>
          <p:nvSpPr>
            <p:cNvPr id="560" name="Google Shape;560;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61" name="Google Shape;561;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62" name="Google Shape;562;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63" name="Google Shape;563;p49"/>
          <p:cNvSpPr/>
          <p:nvPr/>
        </p:nvSpPr>
        <p:spPr>
          <a:xfrm>
            <a:off x="7358682" y="3564350"/>
            <a:ext cx="439094" cy="472021"/>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64" name="Google Shape;564;p49"/>
          <p:cNvSpPr txBox="1"/>
          <p:nvPr/>
        </p:nvSpPr>
        <p:spPr>
          <a:xfrm>
            <a:off x="7007113" y="4035869"/>
            <a:ext cx="11418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COST_CENTER  = Central IT</a:t>
            </a:r>
            <a:endParaRPr sz="600" b="1">
              <a:solidFill>
                <a:srgbClr val="252525"/>
              </a:solidFill>
            </a:endParaRPr>
          </a:p>
        </p:txBody>
      </p:sp>
      <p:grpSp>
        <p:nvGrpSpPr>
          <p:cNvPr id="565" name="Google Shape;565;p49"/>
          <p:cNvGrpSpPr/>
          <p:nvPr/>
        </p:nvGrpSpPr>
        <p:grpSpPr>
          <a:xfrm>
            <a:off x="5033887" y="3932562"/>
            <a:ext cx="318260" cy="314006"/>
            <a:chOff x="135761" y="271429"/>
            <a:chExt cx="277133" cy="292126"/>
          </a:xfrm>
        </p:grpSpPr>
        <p:sp>
          <p:nvSpPr>
            <p:cNvPr id="566" name="Google Shape;566;p49"/>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67" name="Google Shape;567;p49"/>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68" name="Google Shape;568;p49"/>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69" name="Google Shape;569;p49"/>
          <p:cNvSpPr txBox="1"/>
          <p:nvPr/>
        </p:nvSpPr>
        <p:spPr>
          <a:xfrm>
            <a:off x="4622113" y="3604156"/>
            <a:ext cx="11418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COST_CENTER  = Finance</a:t>
            </a:r>
            <a:endParaRPr sz="600" b="1">
              <a:solidFill>
                <a:srgbClr val="252525"/>
              </a:solidFill>
            </a:endParaRPr>
          </a:p>
        </p:txBody>
      </p:sp>
      <p:sp>
        <p:nvSpPr>
          <p:cNvPr id="570" name="Google Shape;570;p49"/>
          <p:cNvSpPr txBox="1"/>
          <p:nvPr/>
        </p:nvSpPr>
        <p:spPr>
          <a:xfrm>
            <a:off x="4622113" y="4255194"/>
            <a:ext cx="11418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COST_CENTER  = Marketing</a:t>
            </a:r>
            <a:endParaRPr sz="600" b="1">
              <a:solidFill>
                <a:srgbClr val="252525"/>
              </a:solidFill>
            </a:endParaRPr>
          </a:p>
        </p:txBody>
      </p:sp>
      <p:grpSp>
        <p:nvGrpSpPr>
          <p:cNvPr id="571" name="Google Shape;571;p49"/>
          <p:cNvGrpSpPr/>
          <p:nvPr/>
        </p:nvGrpSpPr>
        <p:grpSpPr>
          <a:xfrm>
            <a:off x="6477835" y="3685538"/>
            <a:ext cx="318282" cy="229141"/>
            <a:chOff x="906040" y="1127954"/>
            <a:chExt cx="300181" cy="216130"/>
          </a:xfrm>
        </p:grpSpPr>
        <p:sp>
          <p:nvSpPr>
            <p:cNvPr id="572" name="Google Shape;572;p49"/>
            <p:cNvSpPr/>
            <p:nvPr/>
          </p:nvSpPr>
          <p:spPr>
            <a:xfrm>
              <a:off x="906040" y="1127954"/>
              <a:ext cx="300181" cy="216130"/>
            </a:xfrm>
            <a:custGeom>
              <a:avLst/>
              <a:gdLst/>
              <a:ahLst/>
              <a:cxnLst/>
              <a:rect l="l" t="t" r="r" b="b"/>
              <a:pathLst>
                <a:path w="300181" h="216130" extrusionOk="0">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73" name="Google Shape;573;p49"/>
            <p:cNvSpPr/>
            <p:nvPr/>
          </p:nvSpPr>
          <p:spPr>
            <a:xfrm>
              <a:off x="943077" y="1161847"/>
              <a:ext cx="16071" cy="16071"/>
            </a:xfrm>
            <a:custGeom>
              <a:avLst/>
              <a:gdLst/>
              <a:ahLst/>
              <a:cxnLst/>
              <a:rect l="l" t="t" r="r" b="b"/>
              <a:pathLst>
                <a:path w="16071" h="16071" extrusionOk="0">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74" name="Google Shape;574;p49"/>
            <p:cNvSpPr/>
            <p:nvPr/>
          </p:nvSpPr>
          <p:spPr>
            <a:xfrm>
              <a:off x="968570" y="1161852"/>
              <a:ext cx="16071" cy="16071"/>
            </a:xfrm>
            <a:custGeom>
              <a:avLst/>
              <a:gdLst/>
              <a:ahLst/>
              <a:cxnLst/>
              <a:rect l="l" t="t" r="r" b="b"/>
              <a:pathLst>
                <a:path w="16071" h="16071" extrusionOk="0">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75" name="Google Shape;575;p49"/>
          <p:cNvSpPr txBox="1"/>
          <p:nvPr/>
        </p:nvSpPr>
        <p:spPr>
          <a:xfrm>
            <a:off x="6354700" y="4035875"/>
            <a:ext cx="5646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b="1">
                <a:solidFill>
                  <a:srgbClr val="252525"/>
                </a:solidFill>
              </a:rPr>
              <a:t>App powered by Snowflake</a:t>
            </a:r>
            <a:endParaRPr sz="600" b="1">
              <a:solidFill>
                <a:srgbClr val="252525"/>
              </a:solidFill>
            </a:endParaRPr>
          </a:p>
        </p:txBody>
      </p:sp>
      <p:cxnSp>
        <p:nvCxnSpPr>
          <p:cNvPr id="576" name="Google Shape;576;p49"/>
          <p:cNvCxnSpPr/>
          <p:nvPr/>
        </p:nvCxnSpPr>
        <p:spPr>
          <a:xfrm>
            <a:off x="6865500" y="3799433"/>
            <a:ext cx="423600" cy="1500"/>
          </a:xfrm>
          <a:prstGeom prst="straightConnector1">
            <a:avLst/>
          </a:prstGeom>
          <a:noFill/>
          <a:ln w="19050" cap="flat" cmpd="sng">
            <a:solidFill>
              <a:srgbClr val="11567F"/>
            </a:solidFill>
            <a:prstDash val="solid"/>
            <a:round/>
            <a:headEnd type="none" w="med" len="med"/>
            <a:tailEnd type="triangle" w="med" len="med"/>
          </a:ln>
        </p:spPr>
      </p:cxnSp>
      <p:sp>
        <p:nvSpPr>
          <p:cNvPr id="577" name="Google Shape;577;p49"/>
          <p:cNvSpPr/>
          <p:nvPr/>
        </p:nvSpPr>
        <p:spPr>
          <a:xfrm>
            <a:off x="5720175" y="1233038"/>
            <a:ext cx="1338600" cy="160500"/>
          </a:xfrm>
          <a:prstGeom prst="roundRect">
            <a:avLst>
              <a:gd name="adj" fmla="val 20558"/>
            </a:avLst>
          </a:prstGeom>
          <a:solidFill>
            <a:srgbClr val="29B5E8"/>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rPr>
              <a:t>SHARED WAREHOUSE</a:t>
            </a:r>
            <a:endParaRPr sz="700" b="1">
              <a:solidFill>
                <a:srgbClr val="FFFFFF"/>
              </a:solidFill>
            </a:endParaRPr>
          </a:p>
        </p:txBody>
      </p:sp>
      <p:sp>
        <p:nvSpPr>
          <p:cNvPr id="578" name="Google Shape;578;p49"/>
          <p:cNvSpPr/>
          <p:nvPr/>
        </p:nvSpPr>
        <p:spPr>
          <a:xfrm>
            <a:off x="5570175" y="3025450"/>
            <a:ext cx="1638600" cy="160500"/>
          </a:xfrm>
          <a:prstGeom prst="roundRect">
            <a:avLst>
              <a:gd name="adj" fmla="val 20558"/>
            </a:avLst>
          </a:prstGeom>
          <a:solidFill>
            <a:srgbClr val="29B5E8"/>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rPr>
              <a:t>APPLICATION LEVEL SHARING</a:t>
            </a:r>
            <a:endParaRPr sz="700" b="1">
              <a:solidFill>
                <a:srgbClr val="FFFFFF"/>
              </a:solidFill>
            </a:endParaRPr>
          </a:p>
        </p:txBody>
      </p:sp>
      <p:cxnSp>
        <p:nvCxnSpPr>
          <p:cNvPr id="579" name="Google Shape;579;p49"/>
          <p:cNvCxnSpPr>
            <a:stCxn id="580" idx="6"/>
            <a:endCxn id="581"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580" name="Google Shape;580;p49"/>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82" name="Google Shape;582;p49"/>
          <p:cNvSpPr/>
          <p:nvPr/>
        </p:nvSpPr>
        <p:spPr>
          <a:xfrm>
            <a:off x="8295046"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81" name="Google Shape;581;p49"/>
          <p:cNvSpPr/>
          <p:nvPr/>
        </p:nvSpPr>
        <p:spPr>
          <a:xfrm>
            <a:off x="8879257" y="137160"/>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83" name="Google Shape;583;p49"/>
          <p:cNvSpPr txBox="1"/>
          <p:nvPr/>
        </p:nvSpPr>
        <p:spPr>
          <a:xfrm>
            <a:off x="7955280" y="253382"/>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584" name="Google Shape;584;p49"/>
          <p:cNvSpPr txBox="1"/>
          <p:nvPr/>
        </p:nvSpPr>
        <p:spPr>
          <a:xfrm>
            <a:off x="8227140" y="253382"/>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Private</a:t>
            </a:r>
            <a:endParaRPr sz="500" b="1">
              <a:solidFill>
                <a:srgbClr val="7F7F7F"/>
              </a:solidFill>
            </a:endParaRPr>
          </a:p>
          <a:p>
            <a:pPr marL="0" lvl="0" indent="0" algn="ctr" rtl="0">
              <a:spcBef>
                <a:spcPts val="0"/>
              </a:spcBef>
              <a:spcAft>
                <a:spcPts val="0"/>
              </a:spcAft>
              <a:buNone/>
            </a:pPr>
            <a:endParaRPr sz="1400" b="1"/>
          </a:p>
          <a:p>
            <a:pPr marL="0" marR="0" lvl="0" indent="0" algn="ctr" rtl="0">
              <a:spcBef>
                <a:spcPts val="0"/>
              </a:spcBef>
              <a:spcAft>
                <a:spcPts val="0"/>
              </a:spcAft>
              <a:buNone/>
            </a:pPr>
            <a:endParaRPr sz="500" b="1">
              <a:solidFill>
                <a:srgbClr val="7F7F7F"/>
              </a:solidFill>
            </a:endParaRPr>
          </a:p>
        </p:txBody>
      </p:sp>
      <p:sp>
        <p:nvSpPr>
          <p:cNvPr id="585" name="Google Shape;585;p49"/>
          <p:cNvSpPr txBox="1"/>
          <p:nvPr/>
        </p:nvSpPr>
        <p:spPr>
          <a:xfrm>
            <a:off x="8516870" y="253382"/>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586" name="Google Shape;586;p49"/>
          <p:cNvSpPr txBox="1"/>
          <p:nvPr/>
        </p:nvSpPr>
        <p:spPr>
          <a:xfrm>
            <a:off x="8862154" y="253382"/>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GA</a:t>
            </a:r>
            <a:endParaRPr sz="1400"/>
          </a:p>
        </p:txBody>
      </p:sp>
      <p:sp>
        <p:nvSpPr>
          <p:cNvPr id="587" name="Google Shape;587;p49"/>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cxnSp>
        <p:nvCxnSpPr>
          <p:cNvPr id="588" name="Google Shape;588;p49"/>
          <p:cNvCxnSpPr>
            <a:stCxn id="589" idx="6"/>
            <a:endCxn id="590"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589" name="Google Shape;589;p49"/>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91" name="Google Shape;591;p49"/>
          <p:cNvSpPr/>
          <p:nvPr/>
        </p:nvSpPr>
        <p:spPr>
          <a:xfrm>
            <a:off x="8295046" y="137160"/>
            <a:ext cx="97500" cy="975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90" name="Google Shape;590;p49"/>
          <p:cNvSpPr/>
          <p:nvPr/>
        </p:nvSpPr>
        <p:spPr>
          <a:xfrm>
            <a:off x="8879257" y="137160"/>
            <a:ext cx="97500" cy="97500"/>
          </a:xfrm>
          <a:prstGeom prst="ellipse">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92" name="Google Shape;592;p49"/>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593" name="Google Shape;593;p49"/>
          <p:cNvSpPr/>
          <p:nvPr/>
        </p:nvSpPr>
        <p:spPr>
          <a:xfrm>
            <a:off x="8227099" y="348612"/>
            <a:ext cx="233400" cy="110700"/>
          </a:xfrm>
          <a:prstGeom prst="roundRect">
            <a:avLst>
              <a:gd name="adj" fmla="val 16667"/>
            </a:avLst>
          </a:prstGeom>
          <a:noFill/>
          <a:ln w="12700" cap="flat" cmpd="sng">
            <a:solidFill>
              <a:srgbClr val="29B5E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500" b="1">
                <a:solidFill>
                  <a:srgbClr val="929292"/>
                </a:solidFill>
              </a:rPr>
              <a:t>SOON</a:t>
            </a:r>
            <a:endParaRPr sz="1400" b="1"/>
          </a:p>
        </p:txBody>
      </p:sp>
      <p:sp>
        <p:nvSpPr>
          <p:cNvPr id="594" name="Google Shape;594;p49"/>
          <p:cNvSpPr/>
          <p:nvPr/>
        </p:nvSpPr>
        <p:spPr>
          <a:xfrm rot="-5400000" flipH="1">
            <a:off x="6384670" y="1773270"/>
            <a:ext cx="128100" cy="1281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595" name="Google Shape;595;p49"/>
          <p:cNvSpPr/>
          <p:nvPr/>
        </p:nvSpPr>
        <p:spPr>
          <a:xfrm rot="5400000" flipH="1">
            <a:off x="6256870" y="1692359"/>
            <a:ext cx="127800" cy="1278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596" name="Google Shape;596;p49"/>
          <p:cNvCxnSpPr>
            <a:stCxn id="595" idx="0"/>
            <a:endCxn id="594" idx="0"/>
          </p:cNvCxnSpPr>
          <p:nvPr/>
        </p:nvCxnSpPr>
        <p:spPr>
          <a:xfrm>
            <a:off x="6384670" y="1756259"/>
            <a:ext cx="0" cy="81000"/>
          </a:xfrm>
          <a:prstGeom prst="straightConnector1">
            <a:avLst/>
          </a:prstGeom>
          <a:noFill/>
          <a:ln w="19050" cap="flat" cmpd="sng">
            <a:solidFill>
              <a:srgbClr val="11567F"/>
            </a:solidFill>
            <a:prstDash val="solid"/>
            <a:round/>
            <a:headEnd type="none" w="med" len="med"/>
            <a:tailEnd type="none" w="med" len="med"/>
          </a:ln>
        </p:spPr>
      </p:cxnSp>
      <p:cxnSp>
        <p:nvCxnSpPr>
          <p:cNvPr id="597" name="Google Shape;597;p49"/>
          <p:cNvCxnSpPr>
            <a:stCxn id="595" idx="2"/>
          </p:cNvCxnSpPr>
          <p:nvPr/>
        </p:nvCxnSpPr>
        <p:spPr>
          <a:xfrm rot="10800000">
            <a:off x="5907970" y="1692359"/>
            <a:ext cx="412800" cy="0"/>
          </a:xfrm>
          <a:prstGeom prst="straightConnector1">
            <a:avLst/>
          </a:prstGeom>
          <a:noFill/>
          <a:ln w="19050" cap="flat" cmpd="sng">
            <a:solidFill>
              <a:srgbClr val="11567F"/>
            </a:solidFill>
            <a:prstDash val="solid"/>
            <a:round/>
            <a:headEnd type="none" w="med" len="med"/>
            <a:tailEnd type="none" w="med" len="med"/>
          </a:ln>
        </p:spPr>
      </p:cxnSp>
      <p:cxnSp>
        <p:nvCxnSpPr>
          <p:cNvPr id="598" name="Google Shape;598;p49"/>
          <p:cNvCxnSpPr>
            <a:endCxn id="594" idx="2"/>
          </p:cNvCxnSpPr>
          <p:nvPr/>
        </p:nvCxnSpPr>
        <p:spPr>
          <a:xfrm flipH="1">
            <a:off x="6448720" y="1901070"/>
            <a:ext cx="422100" cy="300"/>
          </a:xfrm>
          <a:prstGeom prst="straightConnector1">
            <a:avLst/>
          </a:prstGeom>
          <a:noFill/>
          <a:ln w="19050" cap="flat" cmpd="sng">
            <a:solidFill>
              <a:srgbClr val="11567F"/>
            </a:solidFill>
            <a:prstDash val="solid"/>
            <a:round/>
            <a:headEnd type="triangle" w="med" len="med"/>
            <a:tailEnd type="none" w="med" len="med"/>
          </a:ln>
        </p:spPr>
      </p:cxnSp>
      <p:sp>
        <p:nvSpPr>
          <p:cNvPr id="599" name="Google Shape;599;p49"/>
          <p:cNvSpPr/>
          <p:nvPr/>
        </p:nvSpPr>
        <p:spPr>
          <a:xfrm rot="-5400000">
            <a:off x="6384820" y="2104984"/>
            <a:ext cx="127800" cy="1281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600" name="Google Shape;600;p49"/>
          <p:cNvSpPr/>
          <p:nvPr/>
        </p:nvSpPr>
        <p:spPr>
          <a:xfrm rot="5400000">
            <a:off x="6256720" y="2186195"/>
            <a:ext cx="128100" cy="1278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601" name="Google Shape;601;p49"/>
          <p:cNvCxnSpPr>
            <a:stCxn id="600" idx="0"/>
            <a:endCxn id="599" idx="0"/>
          </p:cNvCxnSpPr>
          <p:nvPr/>
        </p:nvCxnSpPr>
        <p:spPr>
          <a:xfrm rot="10800000">
            <a:off x="6384670" y="2169095"/>
            <a:ext cx="0" cy="81000"/>
          </a:xfrm>
          <a:prstGeom prst="straightConnector1">
            <a:avLst/>
          </a:prstGeom>
          <a:noFill/>
          <a:ln w="19050" cap="flat" cmpd="sng">
            <a:solidFill>
              <a:srgbClr val="11567F"/>
            </a:solidFill>
            <a:prstDash val="solid"/>
            <a:round/>
            <a:headEnd type="none" w="med" len="med"/>
            <a:tailEnd type="none" w="med" len="med"/>
          </a:ln>
        </p:spPr>
      </p:cxnSp>
      <p:cxnSp>
        <p:nvCxnSpPr>
          <p:cNvPr id="602" name="Google Shape;602;p49"/>
          <p:cNvCxnSpPr>
            <a:stCxn id="600" idx="2"/>
          </p:cNvCxnSpPr>
          <p:nvPr/>
        </p:nvCxnSpPr>
        <p:spPr>
          <a:xfrm rot="10800000">
            <a:off x="5907970" y="2314145"/>
            <a:ext cx="412800" cy="0"/>
          </a:xfrm>
          <a:prstGeom prst="straightConnector1">
            <a:avLst/>
          </a:prstGeom>
          <a:noFill/>
          <a:ln w="19050" cap="flat" cmpd="sng">
            <a:solidFill>
              <a:srgbClr val="11567F"/>
            </a:solidFill>
            <a:prstDash val="solid"/>
            <a:round/>
            <a:headEnd type="none" w="med" len="med"/>
            <a:tailEnd type="none" w="med" len="med"/>
          </a:ln>
        </p:spPr>
      </p:cxnSp>
      <p:cxnSp>
        <p:nvCxnSpPr>
          <p:cNvPr id="603" name="Google Shape;603;p49"/>
          <p:cNvCxnSpPr>
            <a:endCxn id="599" idx="2"/>
          </p:cNvCxnSpPr>
          <p:nvPr/>
        </p:nvCxnSpPr>
        <p:spPr>
          <a:xfrm rot="10800000">
            <a:off x="6448720" y="2105134"/>
            <a:ext cx="422100" cy="0"/>
          </a:xfrm>
          <a:prstGeom prst="straightConnector1">
            <a:avLst/>
          </a:prstGeom>
          <a:noFill/>
          <a:ln w="19050" cap="flat" cmpd="sng">
            <a:solidFill>
              <a:srgbClr val="11567F"/>
            </a:solidFill>
            <a:prstDash val="solid"/>
            <a:round/>
            <a:headEnd type="triangle" w="med" len="med"/>
            <a:tailEnd type="none" w="med" len="med"/>
          </a:ln>
        </p:spPr>
      </p:cxnSp>
      <p:grpSp>
        <p:nvGrpSpPr>
          <p:cNvPr id="604" name="Google Shape;604;p49"/>
          <p:cNvGrpSpPr/>
          <p:nvPr/>
        </p:nvGrpSpPr>
        <p:grpSpPr>
          <a:xfrm>
            <a:off x="5455744" y="3484159"/>
            <a:ext cx="963000" cy="621786"/>
            <a:chOff x="5740389" y="7266818"/>
            <a:chExt cx="1926000" cy="1243573"/>
          </a:xfrm>
        </p:grpSpPr>
        <p:sp>
          <p:nvSpPr>
            <p:cNvPr id="605" name="Google Shape;605;p49"/>
            <p:cNvSpPr/>
            <p:nvPr/>
          </p:nvSpPr>
          <p:spPr>
            <a:xfrm rot="-5400000" flipH="1">
              <a:off x="6693939" y="7428940"/>
              <a:ext cx="255900" cy="2559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606" name="Google Shape;606;p49"/>
            <p:cNvSpPr/>
            <p:nvPr/>
          </p:nvSpPr>
          <p:spPr>
            <a:xfrm rot="5400000" flipH="1">
              <a:off x="6438039" y="7266818"/>
              <a:ext cx="255900" cy="2559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607" name="Google Shape;607;p49"/>
            <p:cNvCxnSpPr>
              <a:stCxn id="606" idx="0"/>
              <a:endCxn id="605" idx="0"/>
            </p:cNvCxnSpPr>
            <p:nvPr/>
          </p:nvCxnSpPr>
          <p:spPr>
            <a:xfrm>
              <a:off x="6693939" y="7394768"/>
              <a:ext cx="0" cy="162000"/>
            </a:xfrm>
            <a:prstGeom prst="straightConnector1">
              <a:avLst/>
            </a:prstGeom>
            <a:noFill/>
            <a:ln w="19050" cap="flat" cmpd="sng">
              <a:solidFill>
                <a:srgbClr val="11567F"/>
              </a:solidFill>
              <a:prstDash val="solid"/>
              <a:round/>
              <a:headEnd type="none" w="med" len="med"/>
              <a:tailEnd type="none" w="med" len="med"/>
            </a:ln>
          </p:spPr>
        </p:cxnSp>
        <p:cxnSp>
          <p:nvCxnSpPr>
            <p:cNvPr id="608" name="Google Shape;608;p49"/>
            <p:cNvCxnSpPr>
              <a:stCxn id="606" idx="2"/>
            </p:cNvCxnSpPr>
            <p:nvPr/>
          </p:nvCxnSpPr>
          <p:spPr>
            <a:xfrm rot="10800000">
              <a:off x="5740389" y="7266818"/>
              <a:ext cx="825600" cy="0"/>
            </a:xfrm>
            <a:prstGeom prst="straightConnector1">
              <a:avLst/>
            </a:prstGeom>
            <a:noFill/>
            <a:ln w="19050" cap="flat" cmpd="sng">
              <a:solidFill>
                <a:srgbClr val="11567F"/>
              </a:solidFill>
              <a:prstDash val="solid"/>
              <a:round/>
              <a:headEnd type="none" w="med" len="med"/>
              <a:tailEnd type="none" w="med" len="med"/>
            </a:ln>
          </p:spPr>
        </p:cxnSp>
        <p:cxnSp>
          <p:nvCxnSpPr>
            <p:cNvPr id="609" name="Google Shape;609;p49"/>
            <p:cNvCxnSpPr>
              <a:endCxn id="605" idx="2"/>
            </p:cNvCxnSpPr>
            <p:nvPr/>
          </p:nvCxnSpPr>
          <p:spPr>
            <a:xfrm flipH="1">
              <a:off x="6821889" y="7684540"/>
              <a:ext cx="844500" cy="300"/>
            </a:xfrm>
            <a:prstGeom prst="straightConnector1">
              <a:avLst/>
            </a:prstGeom>
            <a:noFill/>
            <a:ln w="19050" cap="flat" cmpd="sng">
              <a:solidFill>
                <a:srgbClr val="11567F"/>
              </a:solidFill>
              <a:prstDash val="solid"/>
              <a:round/>
              <a:headEnd type="triangle" w="med" len="med"/>
              <a:tailEnd type="none" w="med" len="med"/>
            </a:ln>
          </p:spPr>
        </p:cxnSp>
        <p:sp>
          <p:nvSpPr>
            <p:cNvPr id="610" name="Google Shape;610;p49"/>
            <p:cNvSpPr/>
            <p:nvPr/>
          </p:nvSpPr>
          <p:spPr>
            <a:xfrm rot="-5400000">
              <a:off x="6693939" y="8092368"/>
              <a:ext cx="255900" cy="2559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611" name="Google Shape;611;p49"/>
            <p:cNvSpPr/>
            <p:nvPr/>
          </p:nvSpPr>
          <p:spPr>
            <a:xfrm rot="5400000">
              <a:off x="6438039" y="8254490"/>
              <a:ext cx="255900" cy="255900"/>
            </a:xfrm>
            <a:prstGeom prst="arc">
              <a:avLst>
                <a:gd name="adj1" fmla="val 16200000"/>
                <a:gd name="adj2" fmla="val 0"/>
              </a:avLst>
            </a:prstGeom>
            <a:noFill/>
            <a:ln w="1905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612" name="Google Shape;612;p49"/>
            <p:cNvCxnSpPr>
              <a:stCxn id="611" idx="0"/>
              <a:endCxn id="610" idx="0"/>
            </p:cNvCxnSpPr>
            <p:nvPr/>
          </p:nvCxnSpPr>
          <p:spPr>
            <a:xfrm rot="10800000">
              <a:off x="6693939" y="8220440"/>
              <a:ext cx="0" cy="162000"/>
            </a:xfrm>
            <a:prstGeom prst="straightConnector1">
              <a:avLst/>
            </a:prstGeom>
            <a:noFill/>
            <a:ln w="19050" cap="flat" cmpd="sng">
              <a:solidFill>
                <a:srgbClr val="11567F"/>
              </a:solidFill>
              <a:prstDash val="solid"/>
              <a:round/>
              <a:headEnd type="none" w="med" len="med"/>
              <a:tailEnd type="none" w="med" len="med"/>
            </a:ln>
          </p:spPr>
        </p:cxnSp>
        <p:cxnSp>
          <p:nvCxnSpPr>
            <p:cNvPr id="613" name="Google Shape;613;p49"/>
            <p:cNvCxnSpPr>
              <a:stCxn id="611" idx="2"/>
            </p:cNvCxnSpPr>
            <p:nvPr/>
          </p:nvCxnSpPr>
          <p:spPr>
            <a:xfrm rot="10800000">
              <a:off x="5740389" y="8510390"/>
              <a:ext cx="825600" cy="0"/>
            </a:xfrm>
            <a:prstGeom prst="straightConnector1">
              <a:avLst/>
            </a:prstGeom>
            <a:noFill/>
            <a:ln w="19050" cap="flat" cmpd="sng">
              <a:solidFill>
                <a:srgbClr val="11567F"/>
              </a:solidFill>
              <a:prstDash val="solid"/>
              <a:round/>
              <a:headEnd type="none" w="med" len="med"/>
              <a:tailEnd type="none" w="med" len="med"/>
            </a:ln>
          </p:spPr>
        </p:cxnSp>
        <p:cxnSp>
          <p:nvCxnSpPr>
            <p:cNvPr id="614" name="Google Shape;614;p49"/>
            <p:cNvCxnSpPr>
              <a:endCxn id="610" idx="2"/>
            </p:cNvCxnSpPr>
            <p:nvPr/>
          </p:nvCxnSpPr>
          <p:spPr>
            <a:xfrm rot="10800000">
              <a:off x="6821889" y="8092368"/>
              <a:ext cx="844500" cy="300"/>
            </a:xfrm>
            <a:prstGeom prst="straightConnector1">
              <a:avLst/>
            </a:prstGeom>
            <a:noFill/>
            <a:ln w="19050" cap="flat" cmpd="sng">
              <a:solidFill>
                <a:srgbClr val="11567F"/>
              </a:solidFill>
              <a:prstDash val="solid"/>
              <a:round/>
              <a:headEnd type="triangle" w="med" len="med"/>
              <a:tailEnd type="none" w="med" len="med"/>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0"/>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Performance Explorer</a:t>
            </a:r>
            <a:endParaRPr/>
          </a:p>
        </p:txBody>
      </p:sp>
      <p:sp>
        <p:nvSpPr>
          <p:cNvPr id="621" name="Google Shape;621;p50"/>
          <p:cNvSpPr txBox="1"/>
          <p:nvPr/>
        </p:nvSpPr>
        <p:spPr>
          <a:xfrm>
            <a:off x="457200" y="157366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A Snowsight dashboard to help you review the performance of your SQL workloads, covering key query, warehouse, and table metrics.</a:t>
            </a:r>
            <a:endParaRPr sz="1100">
              <a:solidFill>
                <a:srgbClr val="434343"/>
              </a:solidFill>
            </a:endParaRPr>
          </a:p>
        </p:txBody>
      </p:sp>
      <p:sp>
        <p:nvSpPr>
          <p:cNvPr id="622" name="Google Shape;622;p50"/>
          <p:cNvSpPr txBox="1"/>
          <p:nvPr/>
        </p:nvSpPr>
        <p:spPr>
          <a:xfrm>
            <a:off x="457200" y="3435483"/>
            <a:ext cx="28869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Navigate to </a:t>
            </a:r>
            <a:r>
              <a:rPr lang="en-US" sz="1100" b="1">
                <a:solidFill>
                  <a:srgbClr val="434343"/>
                </a:solidFill>
              </a:rPr>
              <a:t>Monitoring</a:t>
            </a:r>
            <a:r>
              <a:rPr lang="en-US" sz="1100">
                <a:solidFill>
                  <a:srgbClr val="434343"/>
                </a:solidFill>
              </a:rPr>
              <a:t> » </a:t>
            </a:r>
            <a:r>
              <a:rPr lang="en-US" sz="1100" b="1">
                <a:solidFill>
                  <a:srgbClr val="434343"/>
                </a:solidFill>
              </a:rPr>
              <a:t>Performance Explorer </a:t>
            </a:r>
            <a:r>
              <a:rPr lang="en-US" sz="1100">
                <a:solidFill>
                  <a:srgbClr val="434343"/>
                </a:solidFill>
              </a:rPr>
              <a:t>in Snowsight.</a:t>
            </a:r>
            <a:endParaRPr sz="1100">
              <a:solidFill>
                <a:srgbClr val="434343"/>
              </a:solidFill>
            </a:endParaRPr>
          </a:p>
        </p:txBody>
      </p:sp>
      <p:sp>
        <p:nvSpPr>
          <p:cNvPr id="623" name="Google Shape;623;p50"/>
          <p:cNvSpPr txBox="1"/>
          <p:nvPr/>
        </p:nvSpPr>
        <p:spPr>
          <a:xfrm>
            <a:off x="457200" y="2507095"/>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Quickly review, understand, and investigate the performance and health of SQL workloads, and identify opportunities for optimization.</a:t>
            </a:r>
            <a:endParaRPr sz="1100">
              <a:solidFill>
                <a:srgbClr val="434343"/>
              </a:solidFill>
            </a:endParaRPr>
          </a:p>
        </p:txBody>
      </p:sp>
      <p:sp>
        <p:nvSpPr>
          <p:cNvPr id="624" name="Google Shape;624;p50"/>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625" name="Google Shape;625;p50"/>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626" name="Google Shape;626;p50"/>
          <p:cNvSpPr/>
          <p:nvPr/>
        </p:nvSpPr>
        <p:spPr>
          <a:xfrm>
            <a:off x="457200" y="31726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grpSp>
        <p:nvGrpSpPr>
          <p:cNvPr id="627" name="Google Shape;627;p50"/>
          <p:cNvGrpSpPr/>
          <p:nvPr/>
        </p:nvGrpSpPr>
        <p:grpSpPr>
          <a:xfrm>
            <a:off x="7955280" y="137160"/>
            <a:ext cx="1038574" cy="192722"/>
            <a:chOff x="7884085" y="572703"/>
            <a:chExt cx="1038574" cy="192722"/>
          </a:xfrm>
        </p:grpSpPr>
        <p:cxnSp>
          <p:nvCxnSpPr>
            <p:cNvPr id="628" name="Google Shape;628;p50"/>
            <p:cNvCxnSpPr>
              <a:stCxn id="629" idx="6"/>
              <a:endCxn id="630"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629" name="Google Shape;629;p50"/>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31" name="Google Shape;631;p50"/>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30" name="Google Shape;630;p50"/>
            <p:cNvSpPr/>
            <p:nvPr/>
          </p:nvSpPr>
          <p:spPr>
            <a:xfrm>
              <a:off x="8808062" y="572703"/>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32" name="Google Shape;632;p50"/>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633" name="Google Shape;633;p50"/>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634" name="Google Shape;634;p50"/>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635" name="Google Shape;635;p50"/>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GA</a:t>
              </a:r>
              <a:endParaRPr sz="1400" b="1"/>
            </a:p>
          </p:txBody>
        </p:sp>
        <p:sp>
          <p:nvSpPr>
            <p:cNvPr id="636" name="Google Shape;636;p50"/>
            <p:cNvSpPr/>
            <p:nvPr/>
          </p:nvSpPr>
          <p:spPr>
            <a:xfrm>
              <a:off x="851595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sp>
        <p:nvSpPr>
          <p:cNvPr id="637" name="Google Shape;637;p50"/>
          <p:cNvSpPr/>
          <p:nvPr/>
        </p:nvSpPr>
        <p:spPr>
          <a:xfrm>
            <a:off x="8822974" y="355999"/>
            <a:ext cx="233400" cy="110700"/>
          </a:xfrm>
          <a:prstGeom prst="roundRect">
            <a:avLst>
              <a:gd name="adj" fmla="val 16667"/>
            </a:avLst>
          </a:prstGeom>
          <a:noFill/>
          <a:ln w="12700" cap="flat" cmpd="sng">
            <a:solidFill>
              <a:srgbClr val="29B5E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500" b="1">
                <a:solidFill>
                  <a:srgbClr val="929292"/>
                </a:solidFill>
              </a:rPr>
              <a:t>SOON</a:t>
            </a:r>
            <a:endParaRPr sz="1400" b="1"/>
          </a:p>
        </p:txBody>
      </p:sp>
      <p:pic>
        <p:nvPicPr>
          <p:cNvPr id="638" name="Google Shape;638;p50" title="Screenshot 2025-04-17 at 6.23.38 PM.png"/>
          <p:cNvPicPr preferRelativeResize="0"/>
          <p:nvPr/>
        </p:nvPicPr>
        <p:blipFill>
          <a:blip r:embed="rId3">
            <a:alphaModFix/>
          </a:blip>
          <a:stretch>
            <a:fillRect/>
          </a:stretch>
        </p:blipFill>
        <p:spPr>
          <a:xfrm>
            <a:off x="3695788" y="837150"/>
            <a:ext cx="4315500" cy="2178000"/>
          </a:xfrm>
          <a:prstGeom prst="roundRect">
            <a:avLst>
              <a:gd name="adj" fmla="val 3190"/>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pic>
        <p:nvPicPr>
          <p:cNvPr id="639" name="Google Shape;639;p50" title="Screenshot 2025-04-17 at 6.26.52 PM.png"/>
          <p:cNvPicPr preferRelativeResize="0"/>
          <p:nvPr/>
        </p:nvPicPr>
        <p:blipFill>
          <a:blip r:embed="rId4">
            <a:alphaModFix/>
          </a:blip>
          <a:stretch>
            <a:fillRect/>
          </a:stretch>
        </p:blipFill>
        <p:spPr>
          <a:xfrm>
            <a:off x="4572004" y="2386237"/>
            <a:ext cx="3926700" cy="1759500"/>
          </a:xfrm>
          <a:prstGeom prst="roundRect">
            <a:avLst>
              <a:gd name="adj" fmla="val 4294"/>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640" name="Google Shape;640;p50"/>
          <p:cNvSpPr/>
          <p:nvPr/>
        </p:nvSpPr>
        <p:spPr>
          <a:xfrm>
            <a:off x="6090525" y="1414613"/>
            <a:ext cx="745766" cy="3237625"/>
          </a:xfrm>
          <a:custGeom>
            <a:avLst/>
            <a:gdLst/>
            <a:ahLst/>
            <a:cxnLst/>
            <a:rect l="l" t="t" r="r" b="b"/>
            <a:pathLst>
              <a:path w="56348" h="259010" extrusionOk="0">
                <a:moveTo>
                  <a:pt x="56348" y="0"/>
                </a:moveTo>
                <a:lnTo>
                  <a:pt x="0" y="119324"/>
                </a:lnTo>
                <a:lnTo>
                  <a:pt x="55401" y="259010"/>
                </a:lnTo>
                <a:close/>
              </a:path>
            </a:pathLst>
          </a:custGeom>
          <a:solidFill>
            <a:srgbClr val="29B5E8">
              <a:alpha val="12000"/>
            </a:srgbClr>
          </a:solidFill>
          <a:ln>
            <a:noFill/>
          </a:ln>
        </p:spPr>
        <p:txBody>
          <a:bodyPr/>
          <a:lstStyle/>
          <a:p>
            <a:endParaRPr lang="en-US"/>
          </a:p>
        </p:txBody>
      </p:sp>
      <p:pic>
        <p:nvPicPr>
          <p:cNvPr id="641" name="Google Shape;641;p50" title="Screenshot 2025-05-29 at 3.47.22 PM.png"/>
          <p:cNvPicPr preferRelativeResize="0"/>
          <p:nvPr/>
        </p:nvPicPr>
        <p:blipFill>
          <a:blip r:embed="rId5">
            <a:alphaModFix/>
          </a:blip>
          <a:stretch>
            <a:fillRect/>
          </a:stretch>
        </p:blipFill>
        <p:spPr>
          <a:xfrm>
            <a:off x="6829200" y="1395000"/>
            <a:ext cx="1895700" cy="3310500"/>
          </a:xfrm>
          <a:prstGeom prst="roundRect">
            <a:avLst>
              <a:gd name="adj" fmla="val 3496"/>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642" name="Google Shape;642;p50"/>
          <p:cNvSpPr/>
          <p:nvPr/>
        </p:nvSpPr>
        <p:spPr>
          <a:xfrm>
            <a:off x="6158299" y="2804399"/>
            <a:ext cx="338310" cy="338709"/>
          </a:xfrm>
          <a:custGeom>
            <a:avLst/>
            <a:gdLst/>
            <a:ahLst/>
            <a:cxnLst/>
            <a:rect l="l" t="t" r="r" b="b"/>
            <a:pathLst>
              <a:path w="9009" h="9019" extrusionOk="0">
                <a:moveTo>
                  <a:pt x="3133" y="1214"/>
                </a:moveTo>
                <a:cubicBezTo>
                  <a:pt x="2074" y="1214"/>
                  <a:pt x="1213" y="2075"/>
                  <a:pt x="1213" y="3134"/>
                </a:cubicBezTo>
                <a:cubicBezTo>
                  <a:pt x="1213" y="4031"/>
                  <a:pt x="1821" y="4799"/>
                  <a:pt x="2694" y="5004"/>
                </a:cubicBezTo>
                <a:cubicBezTo>
                  <a:pt x="2711" y="5007"/>
                  <a:pt x="2729" y="5008"/>
                  <a:pt x="2746" y="5008"/>
                </a:cubicBezTo>
                <a:cubicBezTo>
                  <a:pt x="2850" y="5008"/>
                  <a:pt x="2942" y="4938"/>
                  <a:pt x="2968" y="4834"/>
                </a:cubicBezTo>
                <a:cubicBezTo>
                  <a:pt x="2994" y="4713"/>
                  <a:pt x="2920" y="4589"/>
                  <a:pt x="2798" y="4561"/>
                </a:cubicBezTo>
                <a:cubicBezTo>
                  <a:pt x="2133" y="4405"/>
                  <a:pt x="1668" y="3819"/>
                  <a:pt x="1668" y="3134"/>
                </a:cubicBezTo>
                <a:cubicBezTo>
                  <a:pt x="1668" y="2325"/>
                  <a:pt x="2326" y="1668"/>
                  <a:pt x="3133" y="1667"/>
                </a:cubicBezTo>
                <a:cubicBezTo>
                  <a:pt x="3823" y="1667"/>
                  <a:pt x="4426" y="2155"/>
                  <a:pt x="4567" y="2830"/>
                </a:cubicBezTo>
                <a:cubicBezTo>
                  <a:pt x="4589" y="2935"/>
                  <a:pt x="4684" y="3009"/>
                  <a:pt x="4788" y="3009"/>
                </a:cubicBezTo>
                <a:cubicBezTo>
                  <a:pt x="4804" y="3009"/>
                  <a:pt x="4820" y="3007"/>
                  <a:pt x="4836" y="3003"/>
                </a:cubicBezTo>
                <a:cubicBezTo>
                  <a:pt x="4959" y="2980"/>
                  <a:pt x="5036" y="2859"/>
                  <a:pt x="5011" y="2736"/>
                </a:cubicBezTo>
                <a:cubicBezTo>
                  <a:pt x="4825" y="1856"/>
                  <a:pt x="4034" y="1214"/>
                  <a:pt x="3133" y="1214"/>
                </a:cubicBezTo>
                <a:close/>
                <a:moveTo>
                  <a:pt x="3134" y="1"/>
                </a:moveTo>
                <a:cubicBezTo>
                  <a:pt x="1406" y="1"/>
                  <a:pt x="1" y="1406"/>
                  <a:pt x="1" y="3134"/>
                </a:cubicBezTo>
                <a:cubicBezTo>
                  <a:pt x="1" y="4863"/>
                  <a:pt x="1406" y="6267"/>
                  <a:pt x="3134" y="6267"/>
                </a:cubicBezTo>
                <a:cubicBezTo>
                  <a:pt x="3259" y="6267"/>
                  <a:pt x="3361" y="6165"/>
                  <a:pt x="3361" y="6040"/>
                </a:cubicBezTo>
                <a:cubicBezTo>
                  <a:pt x="3361" y="5915"/>
                  <a:pt x="3259" y="5814"/>
                  <a:pt x="3134" y="5814"/>
                </a:cubicBezTo>
                <a:cubicBezTo>
                  <a:pt x="1657" y="5814"/>
                  <a:pt x="454" y="4612"/>
                  <a:pt x="454" y="3134"/>
                </a:cubicBezTo>
                <a:cubicBezTo>
                  <a:pt x="454" y="1657"/>
                  <a:pt x="1657" y="454"/>
                  <a:pt x="3134" y="454"/>
                </a:cubicBezTo>
                <a:cubicBezTo>
                  <a:pt x="4612" y="454"/>
                  <a:pt x="5814" y="1657"/>
                  <a:pt x="5814" y="3134"/>
                </a:cubicBezTo>
                <a:cubicBezTo>
                  <a:pt x="5814" y="3259"/>
                  <a:pt x="5917" y="3360"/>
                  <a:pt x="6042" y="3360"/>
                </a:cubicBezTo>
                <a:cubicBezTo>
                  <a:pt x="6165" y="3360"/>
                  <a:pt x="6267" y="3259"/>
                  <a:pt x="6267" y="3134"/>
                </a:cubicBezTo>
                <a:cubicBezTo>
                  <a:pt x="6267" y="1406"/>
                  <a:pt x="4862" y="1"/>
                  <a:pt x="3134" y="1"/>
                </a:cubicBezTo>
                <a:close/>
                <a:moveTo>
                  <a:pt x="3719" y="3670"/>
                </a:moveTo>
                <a:lnTo>
                  <a:pt x="6982" y="5064"/>
                </a:lnTo>
                <a:lnTo>
                  <a:pt x="6386" y="5583"/>
                </a:lnTo>
                <a:cubicBezTo>
                  <a:pt x="6312" y="5648"/>
                  <a:pt x="6267" y="5739"/>
                  <a:pt x="6264" y="5837"/>
                </a:cubicBezTo>
                <a:cubicBezTo>
                  <a:pt x="6260" y="5935"/>
                  <a:pt x="6297" y="6030"/>
                  <a:pt x="6368" y="6098"/>
                </a:cubicBezTo>
                <a:lnTo>
                  <a:pt x="8120" y="7853"/>
                </a:lnTo>
                <a:lnTo>
                  <a:pt x="7809" y="8165"/>
                </a:lnTo>
                <a:lnTo>
                  <a:pt x="6076" y="6429"/>
                </a:lnTo>
                <a:cubicBezTo>
                  <a:pt x="6009" y="6362"/>
                  <a:pt x="5920" y="6325"/>
                  <a:pt x="5826" y="6325"/>
                </a:cubicBezTo>
                <a:lnTo>
                  <a:pt x="5814" y="6325"/>
                </a:lnTo>
                <a:cubicBezTo>
                  <a:pt x="5716" y="6328"/>
                  <a:pt x="5626" y="6371"/>
                  <a:pt x="5560" y="6445"/>
                </a:cubicBezTo>
                <a:lnTo>
                  <a:pt x="5116" y="6949"/>
                </a:lnTo>
                <a:lnTo>
                  <a:pt x="3719" y="3670"/>
                </a:lnTo>
                <a:close/>
                <a:moveTo>
                  <a:pt x="3047" y="2644"/>
                </a:moveTo>
                <a:cubicBezTo>
                  <a:pt x="2956" y="2644"/>
                  <a:pt x="2866" y="2680"/>
                  <a:pt x="2798" y="2748"/>
                </a:cubicBezTo>
                <a:cubicBezTo>
                  <a:pt x="2696" y="2850"/>
                  <a:pt x="2666" y="3005"/>
                  <a:pt x="2723" y="3138"/>
                </a:cubicBezTo>
                <a:lnTo>
                  <a:pt x="4686" y="7743"/>
                </a:lnTo>
                <a:cubicBezTo>
                  <a:pt x="4735" y="7855"/>
                  <a:pt x="4834" y="7935"/>
                  <a:pt x="4955" y="7953"/>
                </a:cubicBezTo>
                <a:cubicBezTo>
                  <a:pt x="4974" y="7956"/>
                  <a:pt x="4993" y="7957"/>
                  <a:pt x="5012" y="7957"/>
                </a:cubicBezTo>
                <a:cubicBezTo>
                  <a:pt x="5113" y="7957"/>
                  <a:pt x="5209" y="7915"/>
                  <a:pt x="5277" y="7838"/>
                </a:cubicBezTo>
                <a:lnTo>
                  <a:pt x="5841" y="7195"/>
                </a:lnTo>
                <a:lnTo>
                  <a:pt x="7558" y="8915"/>
                </a:lnTo>
                <a:cubicBezTo>
                  <a:pt x="7624" y="8982"/>
                  <a:pt x="7714" y="9019"/>
                  <a:pt x="7809" y="9019"/>
                </a:cubicBezTo>
                <a:cubicBezTo>
                  <a:pt x="7902" y="9019"/>
                  <a:pt x="7991" y="8982"/>
                  <a:pt x="8058" y="8915"/>
                </a:cubicBezTo>
                <a:lnTo>
                  <a:pt x="8870" y="8103"/>
                </a:lnTo>
                <a:cubicBezTo>
                  <a:pt x="9008" y="7965"/>
                  <a:pt x="9008" y="7742"/>
                  <a:pt x="8870" y="7602"/>
                </a:cubicBezTo>
                <a:lnTo>
                  <a:pt x="7136" y="5866"/>
                </a:lnTo>
                <a:lnTo>
                  <a:pt x="7872" y="5226"/>
                </a:lnTo>
                <a:cubicBezTo>
                  <a:pt x="7966" y="5146"/>
                  <a:pt x="8009" y="5024"/>
                  <a:pt x="7990" y="4906"/>
                </a:cubicBezTo>
                <a:cubicBezTo>
                  <a:pt x="7972" y="4784"/>
                  <a:pt x="7892" y="4683"/>
                  <a:pt x="7780" y="4634"/>
                </a:cubicBezTo>
                <a:lnTo>
                  <a:pt x="3187" y="2674"/>
                </a:lnTo>
                <a:cubicBezTo>
                  <a:pt x="3142" y="2654"/>
                  <a:pt x="3094" y="2644"/>
                  <a:pt x="3047" y="2644"/>
                </a:cubicBezTo>
                <a:close/>
              </a:path>
            </a:pathLst>
          </a:custGeom>
          <a:solidFill>
            <a:srgbClr val="2AB5E8"/>
          </a:solidFill>
          <a:ln>
            <a:noFill/>
          </a:ln>
        </p:spPr>
        <p:txBody>
          <a:bodyPr spcFirstLastPara="1" wrap="square" lIns="45725" tIns="45725" rIns="45725" bIns="45725" anchor="ctr" anchorCtr="0">
            <a:noAutofit/>
          </a:bodyPr>
          <a:lstStyle/>
          <a:p>
            <a:pPr marL="0" marR="0" lvl="0" indent="0" algn="l" rtl="0">
              <a:spcBef>
                <a:spcPts val="0"/>
              </a:spcBef>
              <a:spcAft>
                <a:spcPts val="0"/>
              </a:spcAft>
              <a:buClr>
                <a:srgbClr val="252525"/>
              </a:buClr>
              <a:buSzPts val="900"/>
              <a:buFont typeface="Arial"/>
              <a:buNone/>
            </a:pPr>
            <a:endParaRPr sz="900">
              <a:solidFill>
                <a:srgbClr val="25252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47"/>
        <p:cNvGrpSpPr/>
        <p:nvPr/>
      </p:nvGrpSpPr>
      <p:grpSpPr>
        <a:xfrm>
          <a:off x="0" y="0"/>
          <a:ext cx="0" cy="0"/>
          <a:chOff x="0" y="0"/>
          <a:chExt cx="0" cy="0"/>
        </a:xfrm>
      </p:grpSpPr>
      <p:sp>
        <p:nvSpPr>
          <p:cNvPr id="648" name="Google Shape;648;p51"/>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Grouped Query History &amp; Query Profile</a:t>
            </a:r>
            <a:endParaRPr/>
          </a:p>
        </p:txBody>
      </p:sp>
      <p:grpSp>
        <p:nvGrpSpPr>
          <p:cNvPr id="649" name="Google Shape;649;p51"/>
          <p:cNvGrpSpPr/>
          <p:nvPr/>
        </p:nvGrpSpPr>
        <p:grpSpPr>
          <a:xfrm>
            <a:off x="7955280" y="137160"/>
            <a:ext cx="1038574" cy="192722"/>
            <a:chOff x="7884085" y="572703"/>
            <a:chExt cx="1038574" cy="192722"/>
          </a:xfrm>
        </p:grpSpPr>
        <p:cxnSp>
          <p:nvCxnSpPr>
            <p:cNvPr id="650" name="Google Shape;650;p51"/>
            <p:cNvCxnSpPr>
              <a:stCxn id="651" idx="6"/>
              <a:endCxn id="652"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651" name="Google Shape;651;p51"/>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53" name="Google Shape;653;p51"/>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52" name="Google Shape;652;p51"/>
            <p:cNvSpPr/>
            <p:nvPr/>
          </p:nvSpPr>
          <p:spPr>
            <a:xfrm>
              <a:off x="8808062" y="572703"/>
              <a:ext cx="97500" cy="97500"/>
            </a:xfrm>
            <a:prstGeom prst="ellipse">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54" name="Google Shape;654;p51"/>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655" name="Google Shape;655;p51"/>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656" name="Google Shape;656;p51"/>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b="1" i="0" u="none" strike="noStrike" cap="none">
                  <a:solidFill>
                    <a:srgbClr val="7F7F7F"/>
                  </a:solidFill>
                </a:rPr>
                <a:t>Public</a:t>
              </a:r>
              <a:endParaRPr sz="1400" b="1"/>
            </a:p>
          </p:txBody>
        </p:sp>
        <p:sp>
          <p:nvSpPr>
            <p:cNvPr id="657" name="Google Shape;657;p51"/>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GA</a:t>
              </a:r>
              <a:endParaRPr sz="1400"/>
            </a:p>
          </p:txBody>
        </p:sp>
        <p:sp>
          <p:nvSpPr>
            <p:cNvPr id="658" name="Google Shape;658;p51"/>
            <p:cNvSpPr/>
            <p:nvPr/>
          </p:nvSpPr>
          <p:spPr>
            <a:xfrm>
              <a:off x="8515957" y="572703"/>
              <a:ext cx="97500" cy="975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sp>
        <p:nvSpPr>
          <p:cNvPr id="659" name="Google Shape;659;p51"/>
          <p:cNvSpPr txBox="1"/>
          <p:nvPr/>
        </p:nvSpPr>
        <p:spPr>
          <a:xfrm>
            <a:off x="457200" y="3266283"/>
            <a:ext cx="28869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Navigate to </a:t>
            </a:r>
            <a:r>
              <a:rPr lang="en-US" sz="1100" b="1">
                <a:solidFill>
                  <a:srgbClr val="434343"/>
                </a:solidFill>
              </a:rPr>
              <a:t>Monitoring</a:t>
            </a:r>
            <a:r>
              <a:rPr lang="en-US" sz="1100">
                <a:solidFill>
                  <a:srgbClr val="434343"/>
                </a:solidFill>
              </a:rPr>
              <a:t> » </a:t>
            </a:r>
            <a:r>
              <a:rPr lang="en-US" sz="1100" b="1">
                <a:solidFill>
                  <a:srgbClr val="434343"/>
                </a:solidFill>
              </a:rPr>
              <a:t>Query History </a:t>
            </a:r>
            <a:br>
              <a:rPr lang="en-US" sz="1100" b="1">
                <a:solidFill>
                  <a:srgbClr val="434343"/>
                </a:solidFill>
              </a:rPr>
            </a:br>
            <a:r>
              <a:rPr lang="en-US" sz="1100">
                <a:solidFill>
                  <a:srgbClr val="434343"/>
                </a:solidFill>
              </a:rPr>
              <a:t>in Snowsight</a:t>
            </a:r>
            <a:endParaRPr sz="1100">
              <a:solidFill>
                <a:srgbClr val="434343"/>
              </a:solidFill>
            </a:endParaRPr>
          </a:p>
        </p:txBody>
      </p:sp>
      <p:sp>
        <p:nvSpPr>
          <p:cNvPr id="660" name="Google Shape;660;p51"/>
          <p:cNvSpPr txBox="1"/>
          <p:nvPr/>
        </p:nvSpPr>
        <p:spPr>
          <a:xfrm>
            <a:off x="457200" y="1573663"/>
            <a:ext cx="30324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Query History at the recurring query level, grouped by parameterized query hash</a:t>
            </a:r>
            <a:endParaRPr sz="1100">
              <a:solidFill>
                <a:srgbClr val="434343"/>
              </a:solidFill>
            </a:endParaRPr>
          </a:p>
        </p:txBody>
      </p:sp>
      <p:sp>
        <p:nvSpPr>
          <p:cNvPr id="661" name="Google Shape;661;p51"/>
          <p:cNvSpPr txBox="1"/>
          <p:nvPr/>
        </p:nvSpPr>
        <p:spPr>
          <a:xfrm>
            <a:off x="457200" y="2337895"/>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View and track the performance of recurring queries, especially low-latency, high-volume queries (e.g., on Hybrid Tables)</a:t>
            </a:r>
            <a:endParaRPr sz="1100">
              <a:solidFill>
                <a:srgbClr val="434343"/>
              </a:solidFill>
            </a:endParaRPr>
          </a:p>
        </p:txBody>
      </p:sp>
      <p:sp>
        <p:nvSpPr>
          <p:cNvPr id="662" name="Google Shape;662;p51"/>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663" name="Google Shape;663;p51"/>
          <p:cNvSpPr/>
          <p:nvPr/>
        </p:nvSpPr>
        <p:spPr>
          <a:xfrm>
            <a:off x="457200" y="20725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664" name="Google Shape;664;p51"/>
          <p:cNvSpPr/>
          <p:nvPr/>
        </p:nvSpPr>
        <p:spPr>
          <a:xfrm>
            <a:off x="457200" y="30034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pic>
        <p:nvPicPr>
          <p:cNvPr id="665" name="Google Shape;665;p51" title="Screenshot 2025-04-17 at 6.39.21 PM.png"/>
          <p:cNvPicPr preferRelativeResize="0"/>
          <p:nvPr/>
        </p:nvPicPr>
        <p:blipFill>
          <a:blip r:embed="rId3">
            <a:alphaModFix/>
          </a:blip>
          <a:stretch>
            <a:fillRect/>
          </a:stretch>
        </p:blipFill>
        <p:spPr>
          <a:xfrm>
            <a:off x="3818250" y="919900"/>
            <a:ext cx="4335000" cy="2492100"/>
          </a:xfrm>
          <a:prstGeom prst="roundRect">
            <a:avLst>
              <a:gd name="adj" fmla="val 2345"/>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pic>
        <p:nvPicPr>
          <p:cNvPr id="666" name="Google Shape;666;p51" title="Screenshot 2025-04-17 at 6.41.59 PM.png"/>
          <p:cNvPicPr preferRelativeResize="0"/>
          <p:nvPr/>
        </p:nvPicPr>
        <p:blipFill rotWithShape="1">
          <a:blip r:embed="rId4">
            <a:alphaModFix/>
          </a:blip>
          <a:srcRect l="15888" b="7935"/>
          <a:stretch/>
        </p:blipFill>
        <p:spPr>
          <a:xfrm>
            <a:off x="5282179" y="2259173"/>
            <a:ext cx="3442800" cy="2454600"/>
          </a:xfrm>
          <a:prstGeom prst="roundRect">
            <a:avLst>
              <a:gd name="adj" fmla="val 3685"/>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667" name="Google Shape;667;p51"/>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929292"/>
                </a:solidFill>
                <a:latin typeface="Arial"/>
                <a:ea typeface="Arial"/>
                <a:cs typeface="Arial"/>
                <a:sym typeface="Arial"/>
              </a:rPr>
              <a:t>16</a:t>
            </a:fld>
            <a:endParaRPr sz="600" b="0" i="0" u="none" strike="noStrike" cap="none">
              <a:solidFill>
                <a:srgbClr val="92929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2"/>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Detailed Pruning History Views</a:t>
            </a:r>
            <a:endParaRPr/>
          </a:p>
        </p:txBody>
      </p:sp>
      <p:cxnSp>
        <p:nvCxnSpPr>
          <p:cNvPr id="674" name="Google Shape;674;p52"/>
          <p:cNvCxnSpPr>
            <a:stCxn id="675" idx="6"/>
            <a:endCxn id="676"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675" name="Google Shape;675;p52"/>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77" name="Google Shape;677;p52"/>
          <p:cNvSpPr/>
          <p:nvPr/>
        </p:nvSpPr>
        <p:spPr>
          <a:xfrm>
            <a:off x="8295046"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76" name="Google Shape;676;p52"/>
          <p:cNvSpPr/>
          <p:nvPr/>
        </p:nvSpPr>
        <p:spPr>
          <a:xfrm>
            <a:off x="8879257" y="137160"/>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78" name="Google Shape;678;p52"/>
          <p:cNvSpPr txBox="1"/>
          <p:nvPr/>
        </p:nvSpPr>
        <p:spPr>
          <a:xfrm>
            <a:off x="7955280" y="253382"/>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679" name="Google Shape;679;p52"/>
          <p:cNvSpPr txBox="1"/>
          <p:nvPr/>
        </p:nvSpPr>
        <p:spPr>
          <a:xfrm>
            <a:off x="8227140" y="253382"/>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Private</a:t>
            </a:r>
            <a:endParaRPr sz="1400" b="1"/>
          </a:p>
        </p:txBody>
      </p:sp>
      <p:sp>
        <p:nvSpPr>
          <p:cNvPr id="680" name="Google Shape;680;p52"/>
          <p:cNvSpPr txBox="1"/>
          <p:nvPr/>
        </p:nvSpPr>
        <p:spPr>
          <a:xfrm>
            <a:off x="8516870" y="253382"/>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681" name="Google Shape;681;p52"/>
          <p:cNvSpPr txBox="1"/>
          <p:nvPr/>
        </p:nvSpPr>
        <p:spPr>
          <a:xfrm>
            <a:off x="8862154" y="253382"/>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GA</a:t>
            </a:r>
            <a:endParaRPr sz="1400"/>
          </a:p>
        </p:txBody>
      </p:sp>
      <p:sp>
        <p:nvSpPr>
          <p:cNvPr id="682" name="Google Shape;682;p52"/>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cxnSp>
        <p:nvCxnSpPr>
          <p:cNvPr id="683" name="Google Shape;683;p52"/>
          <p:cNvCxnSpPr>
            <a:stCxn id="684" idx="6"/>
            <a:endCxn id="685"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684" name="Google Shape;684;p52"/>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86" name="Google Shape;686;p52"/>
          <p:cNvSpPr/>
          <p:nvPr/>
        </p:nvSpPr>
        <p:spPr>
          <a:xfrm>
            <a:off x="8295046" y="137160"/>
            <a:ext cx="97500" cy="975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85" name="Google Shape;685;p52"/>
          <p:cNvSpPr/>
          <p:nvPr/>
        </p:nvSpPr>
        <p:spPr>
          <a:xfrm>
            <a:off x="8879257" y="137160"/>
            <a:ext cx="97500" cy="97500"/>
          </a:xfrm>
          <a:prstGeom prst="ellipse">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87" name="Google Shape;687;p52"/>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688" name="Google Shape;688;p52"/>
          <p:cNvSpPr/>
          <p:nvPr/>
        </p:nvSpPr>
        <p:spPr>
          <a:xfrm>
            <a:off x="4457700" y="1315313"/>
            <a:ext cx="4227000" cy="3100800"/>
          </a:xfrm>
          <a:prstGeom prst="roundRect">
            <a:avLst>
              <a:gd name="adj" fmla="val 3107"/>
            </a:avLst>
          </a:prstGeom>
          <a:solidFill>
            <a:srgbClr val="252525"/>
          </a:solidFill>
          <a:ln>
            <a:noFill/>
          </a:ln>
        </p:spPr>
        <p:txBody>
          <a:bodyPr spcFirstLastPara="1" wrap="square" lIns="91450" tIns="0" rIns="91450" bIns="45725" anchor="ctr" anchorCtr="0">
            <a:noAutofit/>
          </a:bodyPr>
          <a:lstStyle/>
          <a:p>
            <a:pPr marL="88900" lvl="0" indent="0" algn="l" rtl="0">
              <a:lnSpc>
                <a:spcPct val="110000"/>
              </a:lnSpc>
              <a:spcBef>
                <a:spcPts val="0"/>
              </a:spcBef>
              <a:spcAft>
                <a:spcPts val="0"/>
              </a:spcAft>
              <a:buNone/>
            </a:pPr>
            <a:r>
              <a:rPr lang="en-US" sz="900" b="1">
                <a:solidFill>
                  <a:srgbClr val="28B5E8"/>
                </a:solidFill>
                <a:latin typeface="Courier New"/>
                <a:ea typeface="Courier New"/>
                <a:cs typeface="Courier New"/>
                <a:sym typeface="Courier New"/>
              </a:rPr>
              <a:t>SELECT</a:t>
            </a:r>
            <a:endParaRPr sz="900" b="1">
              <a:solidFill>
                <a:srgbClr val="28B5E8"/>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FFFFFF"/>
                </a:solidFill>
                <a:latin typeface="Courier New"/>
                <a:ea typeface="Courier New"/>
                <a:cs typeface="Courier New"/>
                <a:sym typeface="Courier New"/>
              </a:rPr>
              <a:t>  </a:t>
            </a:r>
            <a:r>
              <a:rPr lang="en-US" sz="900" b="1">
                <a:solidFill>
                  <a:srgbClr val="0EE40E"/>
                </a:solidFill>
                <a:latin typeface="Courier New"/>
                <a:ea typeface="Courier New"/>
                <a:cs typeface="Courier New"/>
                <a:sym typeface="Courier New"/>
              </a:rPr>
              <a:t>TABLE_NAME</a:t>
            </a:r>
            <a:r>
              <a:rPr lang="en-US" sz="900" b="1">
                <a:solidFill>
                  <a:srgbClr val="FFFFFF"/>
                </a:solidFill>
                <a:latin typeface="Courier New"/>
                <a:ea typeface="Courier New"/>
                <a:cs typeface="Courier New"/>
                <a:sym typeface="Courier New"/>
              </a:rPr>
              <a:t>,</a:t>
            </a:r>
            <a:endParaRPr sz="900" b="1">
              <a:solidFill>
                <a:srgbClr val="FFFFFF"/>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FFFFFF"/>
                </a:solidFill>
                <a:latin typeface="Courier New"/>
                <a:ea typeface="Courier New"/>
                <a:cs typeface="Courier New"/>
                <a:sym typeface="Courier New"/>
              </a:rPr>
              <a:t>  </a:t>
            </a:r>
            <a:r>
              <a:rPr lang="en-US" sz="900" b="1">
                <a:solidFill>
                  <a:srgbClr val="0EE40E"/>
                </a:solidFill>
                <a:latin typeface="Courier New"/>
                <a:ea typeface="Courier New"/>
                <a:cs typeface="Courier New"/>
                <a:sym typeface="Courier New"/>
              </a:rPr>
              <a:t>COLUMN_NAME,</a:t>
            </a: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0EE40E"/>
                </a:solidFill>
                <a:latin typeface="Courier New"/>
                <a:ea typeface="Courier New"/>
                <a:cs typeface="Courier New"/>
                <a:sym typeface="Courier New"/>
              </a:rPr>
              <a:t>  ACCESS_TYPE,</a:t>
            </a: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0EE40E"/>
                </a:solidFill>
                <a:latin typeface="Courier New"/>
                <a:ea typeface="Courier New"/>
                <a:cs typeface="Courier New"/>
                <a:sym typeface="Courier New"/>
              </a:rPr>
              <a:t>  SEARCH_OPTIMIZATION_SUPPORTED_EXPRESSIONS,</a:t>
            </a: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0EE40E"/>
                </a:solidFill>
                <a:latin typeface="Courier New"/>
                <a:ea typeface="Courier New"/>
                <a:cs typeface="Courier New"/>
                <a:sym typeface="Courier New"/>
              </a:rPr>
              <a:t>  PARTITIONS_PRUNED,</a:t>
            </a: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0EE40E"/>
                </a:solidFill>
                <a:latin typeface="Courier New"/>
                <a:ea typeface="Courier New"/>
                <a:cs typeface="Courier New"/>
                <a:sym typeface="Courier New"/>
              </a:rPr>
              <a:t>  PARTITIONS_SCANNED,</a:t>
            </a:r>
            <a:endParaRPr sz="900" b="1">
              <a:solidFill>
                <a:srgbClr val="0EE40E"/>
              </a:solidFill>
              <a:latin typeface="Courier New"/>
              <a:ea typeface="Courier New"/>
              <a:cs typeface="Courier New"/>
              <a:sym typeface="Courier New"/>
            </a:endParaRPr>
          </a:p>
          <a:p>
            <a:pPr marL="88900" marR="0" lvl="0" indent="0" algn="l" rtl="0">
              <a:lnSpc>
                <a:spcPct val="110000"/>
              </a:lnSpc>
              <a:spcBef>
                <a:spcPts val="0"/>
              </a:spcBef>
              <a:spcAft>
                <a:spcPts val="0"/>
              </a:spcAft>
              <a:buNone/>
            </a:pPr>
            <a:endParaRPr sz="900" b="1">
              <a:solidFill>
                <a:srgbClr val="FFFFFF"/>
              </a:solidFill>
              <a:latin typeface="Courier New"/>
              <a:ea typeface="Courier New"/>
              <a:cs typeface="Courier New"/>
              <a:sym typeface="Courier New"/>
            </a:endParaRPr>
          </a:p>
          <a:p>
            <a:pPr marL="88900" marR="0" lvl="0" indent="0" algn="l" rtl="0">
              <a:lnSpc>
                <a:spcPct val="110000"/>
              </a:lnSpc>
              <a:spcBef>
                <a:spcPts val="0"/>
              </a:spcBef>
              <a:spcAft>
                <a:spcPts val="0"/>
              </a:spcAft>
              <a:buNone/>
            </a:pPr>
            <a:r>
              <a:rPr lang="en-US" sz="900" b="1">
                <a:solidFill>
                  <a:srgbClr val="0EE40E"/>
                </a:solidFill>
                <a:latin typeface="Courier New"/>
                <a:ea typeface="Courier New"/>
                <a:cs typeface="Courier New"/>
                <a:sym typeface="Courier New"/>
              </a:rPr>
              <a:t>  ROWS_PRUNED,</a:t>
            </a:r>
            <a:br>
              <a:rPr lang="en-US" sz="900" b="1">
                <a:solidFill>
                  <a:srgbClr val="0EE40E"/>
                </a:solidFill>
                <a:latin typeface="Courier New"/>
                <a:ea typeface="Courier New"/>
                <a:cs typeface="Courier New"/>
                <a:sym typeface="Courier New"/>
              </a:rPr>
            </a:br>
            <a:r>
              <a:rPr lang="en-US" sz="900" b="1">
                <a:solidFill>
                  <a:srgbClr val="0EE40E"/>
                </a:solidFill>
                <a:latin typeface="Courier New"/>
                <a:ea typeface="Courier New"/>
                <a:cs typeface="Courier New"/>
                <a:sym typeface="Courier New"/>
              </a:rPr>
              <a:t>  ROWS_SCANNED,</a:t>
            </a:r>
            <a:endParaRPr sz="900" b="1">
              <a:solidFill>
                <a:srgbClr val="0EE40E"/>
              </a:solidFill>
              <a:latin typeface="Courier New"/>
              <a:ea typeface="Courier New"/>
              <a:cs typeface="Courier New"/>
              <a:sym typeface="Courier New"/>
            </a:endParaRPr>
          </a:p>
          <a:p>
            <a:pPr marL="88900" marR="0" lvl="0" indent="0" algn="l" rtl="0">
              <a:lnSpc>
                <a:spcPct val="110000"/>
              </a:lnSpc>
              <a:spcBef>
                <a:spcPts val="0"/>
              </a:spcBef>
              <a:spcAft>
                <a:spcPts val="0"/>
              </a:spcAft>
              <a:buNone/>
            </a:pPr>
            <a:r>
              <a:rPr lang="en-US" sz="900" b="1">
                <a:solidFill>
                  <a:srgbClr val="0EE40E"/>
                </a:solidFill>
                <a:latin typeface="Courier New"/>
                <a:ea typeface="Courier New"/>
                <a:cs typeface="Courier New"/>
                <a:sym typeface="Courier New"/>
              </a:rPr>
              <a:t>  ROWS_MATCHED</a:t>
            </a: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28B5E8"/>
                </a:solidFill>
                <a:latin typeface="Courier New"/>
                <a:ea typeface="Courier New"/>
                <a:cs typeface="Courier New"/>
                <a:sym typeface="Courier New"/>
              </a:rPr>
              <a:t>FROM</a:t>
            </a:r>
            <a:endParaRPr sz="900" b="1">
              <a:solidFill>
                <a:srgbClr val="28B5E8"/>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FFFFFF"/>
                </a:solidFill>
                <a:latin typeface="Courier New"/>
                <a:ea typeface="Courier New"/>
                <a:cs typeface="Courier New"/>
                <a:sym typeface="Courier New"/>
              </a:rPr>
              <a:t>  SNOWFLAKE.ACCOUNT_USAGE.</a:t>
            </a:r>
            <a:r>
              <a:rPr lang="en-US" sz="900" b="1">
                <a:solidFill>
                  <a:srgbClr val="0EE40E"/>
                </a:solidFill>
                <a:latin typeface="Courier New"/>
                <a:ea typeface="Courier New"/>
                <a:cs typeface="Courier New"/>
                <a:sym typeface="Courier New"/>
              </a:rPr>
              <a:t>COLUMN_QUERY_PRUNING_HISTORY</a:t>
            </a:r>
            <a:endParaRPr sz="900" b="1">
              <a:solidFill>
                <a:srgbClr val="0EE40E"/>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28B5E8"/>
                </a:solidFill>
                <a:latin typeface="Courier New"/>
                <a:ea typeface="Courier New"/>
                <a:cs typeface="Courier New"/>
                <a:sym typeface="Courier New"/>
              </a:rPr>
              <a:t>WHERE </a:t>
            </a:r>
            <a:endParaRPr sz="900" b="1">
              <a:solidFill>
                <a:srgbClr val="28B5E8"/>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FFFFFF"/>
                </a:solidFill>
                <a:latin typeface="Courier New"/>
                <a:ea typeface="Courier New"/>
                <a:cs typeface="Courier New"/>
                <a:sym typeface="Courier New"/>
              </a:rPr>
              <a:t>  WAREHOUSE_NAME = </a:t>
            </a:r>
            <a:r>
              <a:rPr lang="en-US" sz="900" b="1">
                <a:solidFill>
                  <a:srgbClr val="D35B90"/>
                </a:solidFill>
                <a:latin typeface="Courier New"/>
                <a:ea typeface="Courier New"/>
                <a:cs typeface="Courier New"/>
                <a:sym typeface="Courier New"/>
              </a:rPr>
              <a:t>‘DHMEDIUM’</a:t>
            </a:r>
            <a:endParaRPr sz="900" b="1">
              <a:solidFill>
                <a:srgbClr val="D35B90"/>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28B5E8"/>
                </a:solidFill>
                <a:latin typeface="Courier New"/>
                <a:ea typeface="Courier New"/>
                <a:cs typeface="Courier New"/>
                <a:sym typeface="Courier New"/>
              </a:rPr>
              <a:t>GROUP BY ALL</a:t>
            </a:r>
            <a:endParaRPr sz="900" b="1">
              <a:solidFill>
                <a:srgbClr val="28B5E8"/>
              </a:solidFill>
              <a:latin typeface="Courier New"/>
              <a:ea typeface="Courier New"/>
              <a:cs typeface="Courier New"/>
              <a:sym typeface="Courier New"/>
            </a:endParaRPr>
          </a:p>
          <a:p>
            <a:pPr marL="88900" lvl="0" indent="0" algn="l" rtl="0">
              <a:lnSpc>
                <a:spcPct val="110000"/>
              </a:lnSpc>
              <a:spcBef>
                <a:spcPts val="0"/>
              </a:spcBef>
              <a:spcAft>
                <a:spcPts val="0"/>
              </a:spcAft>
              <a:buNone/>
            </a:pPr>
            <a:r>
              <a:rPr lang="en-US" sz="900" b="1">
                <a:solidFill>
                  <a:srgbClr val="28B5E8"/>
                </a:solidFill>
                <a:latin typeface="Courier New"/>
                <a:ea typeface="Courier New"/>
                <a:cs typeface="Courier New"/>
                <a:sym typeface="Courier New"/>
              </a:rPr>
              <a:t>;</a:t>
            </a:r>
            <a:endParaRPr sz="900" b="1">
              <a:solidFill>
                <a:srgbClr val="FFFFFF"/>
              </a:solidFill>
              <a:latin typeface="Courier New"/>
              <a:ea typeface="Courier New"/>
              <a:cs typeface="Courier New"/>
              <a:sym typeface="Courier New"/>
            </a:endParaRPr>
          </a:p>
        </p:txBody>
      </p:sp>
      <p:sp>
        <p:nvSpPr>
          <p:cNvPr id="689" name="Google Shape;689;p52"/>
          <p:cNvSpPr txBox="1"/>
          <p:nvPr/>
        </p:nvSpPr>
        <p:spPr>
          <a:xfrm>
            <a:off x="4457700" y="1048013"/>
            <a:ext cx="4227000" cy="26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1">
                <a:solidFill>
                  <a:srgbClr val="11567F"/>
                </a:solidFill>
              </a:rPr>
              <a:t>Example: Partition and row pruning stats for a query</a:t>
            </a:r>
            <a:endParaRPr sz="1200" b="1">
              <a:solidFill>
                <a:srgbClr val="11567F"/>
              </a:solidFill>
            </a:endParaRPr>
          </a:p>
        </p:txBody>
      </p:sp>
      <p:sp>
        <p:nvSpPr>
          <p:cNvPr id="690" name="Google Shape;690;p52"/>
          <p:cNvSpPr txBox="1"/>
          <p:nvPr/>
        </p:nvSpPr>
        <p:spPr>
          <a:xfrm>
            <a:off x="457200" y="3854588"/>
            <a:ext cx="3128100" cy="169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Query the account usage views directly.</a:t>
            </a:r>
            <a:endParaRPr sz="1100">
              <a:solidFill>
                <a:srgbClr val="434343"/>
              </a:solidFill>
            </a:endParaRPr>
          </a:p>
        </p:txBody>
      </p:sp>
      <p:sp>
        <p:nvSpPr>
          <p:cNvPr id="691" name="Google Shape;691;p52"/>
          <p:cNvSpPr txBox="1"/>
          <p:nvPr/>
        </p:nvSpPr>
        <p:spPr>
          <a:xfrm>
            <a:off x="457200" y="1573663"/>
            <a:ext cx="3032400" cy="923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Two new account usage views with detailed pruning statistics:</a:t>
            </a:r>
            <a:endParaRPr sz="1100">
              <a:solidFill>
                <a:srgbClr val="434343"/>
              </a:solidFill>
            </a:endParaRPr>
          </a:p>
          <a:p>
            <a:pPr marL="0" lvl="0" indent="0" algn="l" rtl="0">
              <a:spcBef>
                <a:spcPts val="0"/>
              </a:spcBef>
              <a:spcAft>
                <a:spcPts val="0"/>
              </a:spcAft>
              <a:buNone/>
            </a:pPr>
            <a:endParaRPr sz="500">
              <a:solidFill>
                <a:srgbClr val="434343"/>
              </a:solidFill>
            </a:endParaRPr>
          </a:p>
          <a:p>
            <a:pPr marL="228600" lvl="0" indent="-184150" algn="l" rtl="0">
              <a:spcBef>
                <a:spcPts val="0"/>
              </a:spcBef>
              <a:spcAft>
                <a:spcPts val="0"/>
              </a:spcAft>
              <a:buClr>
                <a:srgbClr val="434343"/>
              </a:buClr>
              <a:buSzPts val="1100"/>
              <a:buFont typeface="Consolas"/>
              <a:buChar char="●"/>
            </a:pPr>
            <a:r>
              <a:rPr lang="en-US" sz="1100" b="1">
                <a:solidFill>
                  <a:srgbClr val="434343"/>
                </a:solidFill>
                <a:latin typeface="Consolas"/>
                <a:ea typeface="Consolas"/>
                <a:cs typeface="Consolas"/>
                <a:sym typeface="Consolas"/>
              </a:rPr>
              <a:t>TABLE_QUERY PRUNING_HISTORY</a:t>
            </a:r>
            <a:endParaRPr sz="1100" b="1">
              <a:solidFill>
                <a:srgbClr val="434343"/>
              </a:solidFill>
              <a:latin typeface="Consolas"/>
              <a:ea typeface="Consolas"/>
              <a:cs typeface="Consolas"/>
              <a:sym typeface="Consolas"/>
            </a:endParaRPr>
          </a:p>
          <a:p>
            <a:pPr marL="228600" lvl="0" indent="-184150" algn="l" rtl="0">
              <a:spcBef>
                <a:spcPts val="0"/>
              </a:spcBef>
              <a:spcAft>
                <a:spcPts val="0"/>
              </a:spcAft>
              <a:buClr>
                <a:srgbClr val="434343"/>
              </a:buClr>
              <a:buSzPts val="1100"/>
              <a:buFont typeface="Consolas"/>
              <a:buChar char="●"/>
            </a:pPr>
            <a:r>
              <a:rPr lang="en-US" sz="1100" b="1">
                <a:solidFill>
                  <a:srgbClr val="434343"/>
                </a:solidFill>
                <a:latin typeface="Consolas"/>
                <a:ea typeface="Consolas"/>
                <a:cs typeface="Consolas"/>
                <a:sym typeface="Consolas"/>
              </a:rPr>
              <a:t>COLUMN_QUERY_PRUNING_HISTORY</a:t>
            </a:r>
            <a:endParaRPr sz="1100" b="1">
              <a:solidFill>
                <a:srgbClr val="434343"/>
              </a:solidFill>
              <a:latin typeface="Consolas"/>
              <a:ea typeface="Consolas"/>
              <a:cs typeface="Consolas"/>
              <a:sym typeface="Consolas"/>
            </a:endParaRPr>
          </a:p>
          <a:p>
            <a:pPr marL="0" lvl="0" indent="0" algn="l" rtl="0">
              <a:spcBef>
                <a:spcPts val="0"/>
              </a:spcBef>
              <a:spcAft>
                <a:spcPts val="0"/>
              </a:spcAft>
              <a:buNone/>
            </a:pPr>
            <a:endParaRPr sz="1100">
              <a:solidFill>
                <a:srgbClr val="434343"/>
              </a:solidFill>
            </a:endParaRPr>
          </a:p>
        </p:txBody>
      </p:sp>
      <p:sp>
        <p:nvSpPr>
          <p:cNvPr id="692" name="Google Shape;692;p52"/>
          <p:cNvSpPr txBox="1"/>
          <p:nvPr/>
        </p:nvSpPr>
        <p:spPr>
          <a:xfrm>
            <a:off x="457200" y="2811900"/>
            <a:ext cx="33399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Understand the pruning efficiency of your queries and identify potential optimization opportunities (e.g., for Automatic Clustering and Search Optimization).</a:t>
            </a:r>
            <a:endParaRPr sz="1100">
              <a:solidFill>
                <a:srgbClr val="434343"/>
              </a:solidFill>
            </a:endParaRPr>
          </a:p>
        </p:txBody>
      </p:sp>
      <p:sp>
        <p:nvSpPr>
          <p:cNvPr id="693" name="Google Shape;693;p52"/>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694" name="Google Shape;694;p52"/>
          <p:cNvSpPr/>
          <p:nvPr/>
        </p:nvSpPr>
        <p:spPr>
          <a:xfrm>
            <a:off x="457200" y="25465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695" name="Google Shape;695;p52"/>
          <p:cNvSpPr/>
          <p:nvPr/>
        </p:nvSpPr>
        <p:spPr>
          <a:xfrm>
            <a:off x="457200" y="35917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3"/>
          <p:cNvSpPr txBox="1">
            <a:spLocks noGrp="1"/>
          </p:cNvSpPr>
          <p:nvPr>
            <p:ph type="ctrTitle"/>
          </p:nvPr>
        </p:nvSpPr>
        <p:spPr>
          <a:xfrm>
            <a:off x="352600" y="1156625"/>
            <a:ext cx="55839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CONTROL</a:t>
            </a:r>
            <a:endParaRPr>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4"/>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Setting up Global Tags in the Organization</a:t>
            </a:r>
            <a:endParaRPr/>
          </a:p>
        </p:txBody>
      </p:sp>
      <p:sp>
        <p:nvSpPr>
          <p:cNvPr id="707" name="Google Shape;707;p54"/>
          <p:cNvSpPr/>
          <p:nvPr/>
        </p:nvSpPr>
        <p:spPr>
          <a:xfrm>
            <a:off x="2982563" y="877708"/>
            <a:ext cx="3365100" cy="1996200"/>
          </a:xfrm>
          <a:prstGeom prst="roundRect">
            <a:avLst>
              <a:gd name="adj" fmla="val 4455"/>
            </a:avLst>
          </a:prstGeom>
          <a:noFill/>
          <a:ln w="38100"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nvGrpSpPr>
          <p:cNvPr id="708" name="Google Shape;708;p54"/>
          <p:cNvGrpSpPr/>
          <p:nvPr/>
        </p:nvGrpSpPr>
        <p:grpSpPr>
          <a:xfrm>
            <a:off x="3366974" y="1697646"/>
            <a:ext cx="281761" cy="296975"/>
            <a:chOff x="135761" y="271429"/>
            <a:chExt cx="277133" cy="292126"/>
          </a:xfrm>
        </p:grpSpPr>
        <p:sp>
          <p:nvSpPr>
            <p:cNvPr id="709" name="Google Shape;709;p54"/>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710" name="Google Shape;710;p54"/>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711" name="Google Shape;711;p54"/>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712" name="Google Shape;712;p54"/>
          <p:cNvSpPr txBox="1"/>
          <p:nvPr/>
        </p:nvSpPr>
        <p:spPr>
          <a:xfrm>
            <a:off x="3044506" y="2068239"/>
            <a:ext cx="926700" cy="16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500"/>
              </a:spcAft>
              <a:buNone/>
            </a:pPr>
            <a:r>
              <a:rPr lang="en-US" sz="800" b="1">
                <a:solidFill>
                  <a:srgbClr val="11567F"/>
                </a:solidFill>
              </a:rPr>
              <a:t>GlobalOrgAdmin</a:t>
            </a:r>
            <a:endParaRPr sz="700">
              <a:solidFill>
                <a:srgbClr val="434343"/>
              </a:solidFill>
            </a:endParaRPr>
          </a:p>
        </p:txBody>
      </p:sp>
      <p:sp>
        <p:nvSpPr>
          <p:cNvPr id="713" name="Google Shape;713;p54"/>
          <p:cNvSpPr txBox="1"/>
          <p:nvPr/>
        </p:nvSpPr>
        <p:spPr>
          <a:xfrm>
            <a:off x="3095412" y="976971"/>
            <a:ext cx="1279200" cy="16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500"/>
              </a:spcAft>
              <a:buNone/>
            </a:pPr>
            <a:r>
              <a:rPr lang="en-US" sz="1000" b="1">
                <a:solidFill>
                  <a:srgbClr val="11567F"/>
                </a:solidFill>
              </a:rPr>
              <a:t>Organization Account</a:t>
            </a:r>
            <a:endParaRPr sz="900">
              <a:solidFill>
                <a:srgbClr val="434343"/>
              </a:solidFill>
            </a:endParaRPr>
          </a:p>
        </p:txBody>
      </p:sp>
      <p:sp>
        <p:nvSpPr>
          <p:cNvPr id="714" name="Google Shape;714;p54"/>
          <p:cNvSpPr/>
          <p:nvPr/>
        </p:nvSpPr>
        <p:spPr>
          <a:xfrm>
            <a:off x="4025588" y="1178621"/>
            <a:ext cx="2121038" cy="1538000"/>
          </a:xfrm>
          <a:prstGeom prst="flowChartMagneticDisk">
            <a:avLst/>
          </a:prstGeom>
          <a:solidFill>
            <a:srgbClr val="FFFFFF"/>
          </a:solidFill>
          <a:ln w="38100"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15" name="Google Shape;715;p54"/>
          <p:cNvSpPr txBox="1"/>
          <p:nvPr/>
        </p:nvSpPr>
        <p:spPr>
          <a:xfrm>
            <a:off x="4045888" y="1738546"/>
            <a:ext cx="2100900" cy="16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500"/>
              </a:spcAft>
              <a:buNone/>
            </a:pPr>
            <a:r>
              <a:rPr lang="en-US" sz="800" b="1">
                <a:solidFill>
                  <a:srgbClr val="11567F"/>
                </a:solidFill>
              </a:rPr>
              <a:t>Schema - Cost_Management. Tags</a:t>
            </a:r>
            <a:endParaRPr sz="800">
              <a:solidFill>
                <a:srgbClr val="434343"/>
              </a:solidFill>
            </a:endParaRPr>
          </a:p>
        </p:txBody>
      </p:sp>
      <p:grpSp>
        <p:nvGrpSpPr>
          <p:cNvPr id="716" name="Google Shape;716;p54"/>
          <p:cNvGrpSpPr/>
          <p:nvPr/>
        </p:nvGrpSpPr>
        <p:grpSpPr>
          <a:xfrm>
            <a:off x="4219493" y="1901041"/>
            <a:ext cx="1837874" cy="664989"/>
            <a:chOff x="15601425" y="6938300"/>
            <a:chExt cx="3190200" cy="1200775"/>
          </a:xfrm>
        </p:grpSpPr>
        <p:sp>
          <p:nvSpPr>
            <p:cNvPr id="717" name="Google Shape;717;p54"/>
            <p:cNvSpPr/>
            <p:nvPr/>
          </p:nvSpPr>
          <p:spPr>
            <a:xfrm>
              <a:off x="15601425" y="6968775"/>
              <a:ext cx="3028500" cy="1168500"/>
            </a:xfrm>
            <a:prstGeom prst="roundRect">
              <a:avLst>
                <a:gd name="adj" fmla="val 4016"/>
              </a:avLst>
            </a:prstGeom>
            <a:noFill/>
            <a:ln w="38100"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18" name="Google Shape;718;p54"/>
            <p:cNvSpPr/>
            <p:nvPr/>
          </p:nvSpPr>
          <p:spPr>
            <a:xfrm rot="-5400000">
              <a:off x="15684675" y="6885525"/>
              <a:ext cx="1170300" cy="1336800"/>
            </a:xfrm>
            <a:prstGeom prst="round2SameRect">
              <a:avLst>
                <a:gd name="adj1" fmla="val 3461"/>
                <a:gd name="adj2" fmla="val 0"/>
              </a:avLst>
            </a:prstGeom>
            <a:solidFill>
              <a:srgbClr val="29B5E8">
                <a:alpha val="49410"/>
              </a:srgbClr>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19" name="Google Shape;719;p54"/>
            <p:cNvSpPr/>
            <p:nvPr/>
          </p:nvSpPr>
          <p:spPr>
            <a:xfrm>
              <a:off x="15601425" y="6968775"/>
              <a:ext cx="3028500" cy="298200"/>
            </a:xfrm>
            <a:prstGeom prst="round2SameRect">
              <a:avLst>
                <a:gd name="adj1" fmla="val 18175"/>
                <a:gd name="adj2" fmla="val 0"/>
              </a:avLst>
            </a:prstGeom>
            <a:solidFill>
              <a:srgbClr val="11567F"/>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720" name="Google Shape;720;p54"/>
            <p:cNvCxnSpPr/>
            <p:nvPr/>
          </p:nvCxnSpPr>
          <p:spPr>
            <a:xfrm>
              <a:off x="15605910" y="7266874"/>
              <a:ext cx="3030900" cy="0"/>
            </a:xfrm>
            <a:prstGeom prst="straightConnector1">
              <a:avLst/>
            </a:prstGeom>
            <a:noFill/>
            <a:ln w="38100" cap="flat" cmpd="sng">
              <a:solidFill>
                <a:srgbClr val="28B5E8"/>
              </a:solidFill>
              <a:prstDash val="solid"/>
              <a:round/>
              <a:headEnd type="none" w="med" len="med"/>
              <a:tailEnd type="none" w="med" len="med"/>
            </a:ln>
          </p:spPr>
        </p:cxnSp>
        <p:cxnSp>
          <p:nvCxnSpPr>
            <p:cNvPr id="721" name="Google Shape;721;p54"/>
            <p:cNvCxnSpPr/>
            <p:nvPr/>
          </p:nvCxnSpPr>
          <p:spPr>
            <a:xfrm>
              <a:off x="15605899" y="7557000"/>
              <a:ext cx="3028500" cy="0"/>
            </a:xfrm>
            <a:prstGeom prst="straightConnector1">
              <a:avLst/>
            </a:prstGeom>
            <a:noFill/>
            <a:ln w="38100" cap="flat" cmpd="sng">
              <a:solidFill>
                <a:srgbClr val="28B5E8"/>
              </a:solidFill>
              <a:prstDash val="solid"/>
              <a:round/>
              <a:headEnd type="none" w="med" len="med"/>
              <a:tailEnd type="none" w="med" len="med"/>
            </a:ln>
          </p:spPr>
        </p:cxnSp>
        <p:sp>
          <p:nvSpPr>
            <p:cNvPr id="722" name="Google Shape;722;p54"/>
            <p:cNvSpPr txBox="1"/>
            <p:nvPr/>
          </p:nvSpPr>
          <p:spPr>
            <a:xfrm>
              <a:off x="15652615" y="7330966"/>
              <a:ext cx="1252200" cy="166800"/>
            </a:xfrm>
            <a:prstGeom prst="rect">
              <a:avLst/>
            </a:prstGeom>
            <a:noFill/>
            <a:ln>
              <a:noFill/>
            </a:ln>
          </p:spPr>
          <p:txBody>
            <a:bodyPr spcFirstLastPara="1" wrap="square" lIns="45725" tIns="0" rIns="45725" bIns="0" anchor="t" anchorCtr="0">
              <a:spAutoFit/>
            </a:bodyPr>
            <a:lstStyle/>
            <a:p>
              <a:pPr marL="0" lvl="0" indent="0" algn="l" rtl="0">
                <a:spcBef>
                  <a:spcPts val="0"/>
                </a:spcBef>
                <a:spcAft>
                  <a:spcPts val="0"/>
                </a:spcAft>
                <a:buNone/>
              </a:pPr>
              <a:r>
                <a:rPr lang="en-US" sz="600">
                  <a:solidFill>
                    <a:srgbClr val="252525"/>
                  </a:solidFill>
                </a:rPr>
                <a:t>COST_CENTER</a:t>
              </a:r>
              <a:endParaRPr sz="600">
                <a:solidFill>
                  <a:srgbClr val="252525"/>
                </a:solidFill>
              </a:endParaRPr>
            </a:p>
          </p:txBody>
        </p:sp>
        <p:cxnSp>
          <p:nvCxnSpPr>
            <p:cNvPr id="723" name="Google Shape;723;p54"/>
            <p:cNvCxnSpPr/>
            <p:nvPr/>
          </p:nvCxnSpPr>
          <p:spPr>
            <a:xfrm>
              <a:off x="15605899" y="7847100"/>
              <a:ext cx="3028500" cy="0"/>
            </a:xfrm>
            <a:prstGeom prst="straightConnector1">
              <a:avLst/>
            </a:prstGeom>
            <a:noFill/>
            <a:ln w="38100" cap="flat" cmpd="sng">
              <a:solidFill>
                <a:srgbClr val="28B5E8"/>
              </a:solidFill>
              <a:prstDash val="solid"/>
              <a:round/>
              <a:headEnd type="none" w="med" len="med"/>
              <a:tailEnd type="none" w="med" len="med"/>
            </a:ln>
          </p:spPr>
        </p:cxnSp>
        <p:sp>
          <p:nvSpPr>
            <p:cNvPr id="724" name="Google Shape;724;p54"/>
            <p:cNvSpPr txBox="1"/>
            <p:nvPr/>
          </p:nvSpPr>
          <p:spPr>
            <a:xfrm>
              <a:off x="15672254" y="6938300"/>
              <a:ext cx="562200" cy="333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600" b="1">
                  <a:solidFill>
                    <a:srgbClr val="FFFFFF"/>
                  </a:solidFill>
                </a:rPr>
                <a:t>name</a:t>
              </a:r>
              <a:endParaRPr sz="600" b="1">
                <a:solidFill>
                  <a:srgbClr val="FFFFFF"/>
                </a:solidFill>
              </a:endParaRPr>
            </a:p>
          </p:txBody>
        </p:sp>
        <p:sp>
          <p:nvSpPr>
            <p:cNvPr id="725" name="Google Shape;725;p54"/>
            <p:cNvSpPr txBox="1"/>
            <p:nvPr/>
          </p:nvSpPr>
          <p:spPr>
            <a:xfrm>
              <a:off x="15652625" y="7625100"/>
              <a:ext cx="1434900" cy="166800"/>
            </a:xfrm>
            <a:prstGeom prst="rect">
              <a:avLst/>
            </a:prstGeom>
            <a:noFill/>
            <a:ln>
              <a:noFill/>
            </a:ln>
          </p:spPr>
          <p:txBody>
            <a:bodyPr spcFirstLastPara="1" wrap="square" lIns="45725" tIns="0" rIns="45725" bIns="0" anchor="t" anchorCtr="0">
              <a:spAutoFit/>
            </a:bodyPr>
            <a:lstStyle/>
            <a:p>
              <a:pPr marL="0" lvl="0" indent="0" algn="l" rtl="0">
                <a:spcBef>
                  <a:spcPts val="0"/>
                </a:spcBef>
                <a:spcAft>
                  <a:spcPts val="0"/>
                </a:spcAft>
                <a:buNone/>
              </a:pPr>
              <a:r>
                <a:rPr lang="en-US" sz="600">
                  <a:solidFill>
                    <a:srgbClr val="252525"/>
                  </a:solidFill>
                </a:rPr>
                <a:t>PRIVACY_CATEG-</a:t>
              </a:r>
              <a:endParaRPr sz="600">
                <a:solidFill>
                  <a:srgbClr val="252525"/>
                </a:solidFill>
              </a:endParaRPr>
            </a:p>
          </p:txBody>
        </p:sp>
        <p:sp>
          <p:nvSpPr>
            <p:cNvPr id="726" name="Google Shape;726;p54"/>
            <p:cNvSpPr txBox="1"/>
            <p:nvPr/>
          </p:nvSpPr>
          <p:spPr>
            <a:xfrm>
              <a:off x="15652625" y="7915200"/>
              <a:ext cx="1336800" cy="166800"/>
            </a:xfrm>
            <a:prstGeom prst="rect">
              <a:avLst/>
            </a:prstGeom>
            <a:noFill/>
            <a:ln>
              <a:noFill/>
            </a:ln>
          </p:spPr>
          <p:txBody>
            <a:bodyPr spcFirstLastPara="1" wrap="square" lIns="45725" tIns="0" rIns="45725" bIns="0" anchor="t" anchorCtr="0">
              <a:spAutoFit/>
            </a:bodyPr>
            <a:lstStyle/>
            <a:p>
              <a:pPr marL="0" lvl="0" indent="0" algn="l" rtl="0">
                <a:spcBef>
                  <a:spcPts val="0"/>
                </a:spcBef>
                <a:spcAft>
                  <a:spcPts val="0"/>
                </a:spcAft>
                <a:buNone/>
              </a:pPr>
              <a:r>
                <a:rPr lang="en-US" sz="600">
                  <a:solidFill>
                    <a:srgbClr val="252525"/>
                  </a:solidFill>
                </a:rPr>
                <a:t>SECURITY</a:t>
              </a:r>
              <a:endParaRPr sz="600">
                <a:solidFill>
                  <a:srgbClr val="252525"/>
                </a:solidFill>
              </a:endParaRPr>
            </a:p>
          </p:txBody>
        </p:sp>
        <p:sp>
          <p:nvSpPr>
            <p:cNvPr id="727" name="Google Shape;727;p54"/>
            <p:cNvSpPr txBox="1"/>
            <p:nvPr/>
          </p:nvSpPr>
          <p:spPr>
            <a:xfrm>
              <a:off x="16938225" y="7330950"/>
              <a:ext cx="1853400" cy="166800"/>
            </a:xfrm>
            <a:prstGeom prst="rect">
              <a:avLst/>
            </a:prstGeom>
            <a:noFill/>
            <a:ln>
              <a:noFill/>
            </a:ln>
          </p:spPr>
          <p:txBody>
            <a:bodyPr spcFirstLastPara="1" wrap="square" lIns="45725" tIns="0" rIns="45725" bIns="0" anchor="t" anchorCtr="0">
              <a:spAutoFit/>
            </a:bodyPr>
            <a:lstStyle/>
            <a:p>
              <a:pPr marL="0" lvl="0" indent="0" algn="l" rtl="0">
                <a:spcBef>
                  <a:spcPts val="0"/>
                </a:spcBef>
                <a:spcAft>
                  <a:spcPts val="0"/>
                </a:spcAft>
                <a:buNone/>
              </a:pPr>
              <a:r>
                <a:rPr lang="en-US" sz="600">
                  <a:solidFill>
                    <a:srgbClr val="252525"/>
                  </a:solidFill>
                </a:rPr>
                <a:t>[“engineering”,”finance”,”</a:t>
              </a:r>
              <a:endParaRPr sz="600">
                <a:solidFill>
                  <a:srgbClr val="252525"/>
                </a:solidFill>
              </a:endParaRPr>
            </a:p>
          </p:txBody>
        </p:sp>
        <p:sp>
          <p:nvSpPr>
            <p:cNvPr id="728" name="Google Shape;728;p54"/>
            <p:cNvSpPr txBox="1"/>
            <p:nvPr/>
          </p:nvSpPr>
          <p:spPr>
            <a:xfrm>
              <a:off x="16938225" y="7625100"/>
              <a:ext cx="1853400" cy="166800"/>
            </a:xfrm>
            <a:prstGeom prst="rect">
              <a:avLst/>
            </a:prstGeom>
            <a:noFill/>
            <a:ln>
              <a:noFill/>
            </a:ln>
          </p:spPr>
          <p:txBody>
            <a:bodyPr spcFirstLastPara="1" wrap="square" lIns="45725" tIns="0" rIns="45725" bIns="0" anchor="t" anchorCtr="0">
              <a:spAutoFit/>
            </a:bodyPr>
            <a:lstStyle/>
            <a:p>
              <a:pPr marL="0" lvl="0" indent="0" algn="l" rtl="0">
                <a:spcBef>
                  <a:spcPts val="0"/>
                </a:spcBef>
                <a:spcAft>
                  <a:spcPts val="0"/>
                </a:spcAft>
                <a:buNone/>
              </a:pPr>
              <a:r>
                <a:rPr lang="en-US" sz="600">
                  <a:solidFill>
                    <a:srgbClr val="252525"/>
                  </a:solidFill>
                </a:rPr>
                <a:t>[“IDENTIFIER”,”INSENSIT</a:t>
              </a:r>
              <a:endParaRPr sz="600">
                <a:solidFill>
                  <a:srgbClr val="252525"/>
                </a:solidFill>
              </a:endParaRPr>
            </a:p>
          </p:txBody>
        </p:sp>
        <p:sp>
          <p:nvSpPr>
            <p:cNvPr id="729" name="Google Shape;729;p54"/>
            <p:cNvSpPr txBox="1"/>
            <p:nvPr/>
          </p:nvSpPr>
          <p:spPr>
            <a:xfrm>
              <a:off x="16938229" y="7915195"/>
              <a:ext cx="1698600" cy="166800"/>
            </a:xfrm>
            <a:prstGeom prst="rect">
              <a:avLst/>
            </a:prstGeom>
            <a:noFill/>
            <a:ln>
              <a:noFill/>
            </a:ln>
          </p:spPr>
          <p:txBody>
            <a:bodyPr spcFirstLastPara="1" wrap="square" lIns="45725" tIns="0" rIns="45725" bIns="0" anchor="t" anchorCtr="0">
              <a:spAutoFit/>
            </a:bodyPr>
            <a:lstStyle/>
            <a:p>
              <a:pPr marL="0" lvl="0" indent="0" algn="l" rtl="0">
                <a:spcBef>
                  <a:spcPts val="0"/>
                </a:spcBef>
                <a:spcAft>
                  <a:spcPts val="0"/>
                </a:spcAft>
                <a:buNone/>
              </a:pPr>
              <a:r>
                <a:rPr lang="en-US" sz="600">
                  <a:solidFill>
                    <a:srgbClr val="252525"/>
                  </a:solidFill>
                </a:rPr>
                <a:t>[“low”, “medium”, “high”]</a:t>
              </a:r>
              <a:endParaRPr sz="600">
                <a:solidFill>
                  <a:srgbClr val="252525"/>
                </a:solidFill>
              </a:endParaRPr>
            </a:p>
          </p:txBody>
        </p:sp>
        <p:sp>
          <p:nvSpPr>
            <p:cNvPr id="730" name="Google Shape;730;p54"/>
            <p:cNvSpPr txBox="1"/>
            <p:nvPr/>
          </p:nvSpPr>
          <p:spPr>
            <a:xfrm>
              <a:off x="16989419" y="6938300"/>
              <a:ext cx="1336800" cy="333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US" sz="600" b="1">
                  <a:solidFill>
                    <a:srgbClr val="FFFFFF"/>
                  </a:solidFill>
                </a:rPr>
                <a:t>allowed_values</a:t>
              </a:r>
              <a:endParaRPr sz="600" b="1">
                <a:solidFill>
                  <a:srgbClr val="FFFFFF"/>
                </a:solidFill>
              </a:endParaRPr>
            </a:p>
          </p:txBody>
        </p:sp>
      </p:grpSp>
      <p:grpSp>
        <p:nvGrpSpPr>
          <p:cNvPr id="731" name="Google Shape;731;p54"/>
          <p:cNvGrpSpPr/>
          <p:nvPr/>
        </p:nvGrpSpPr>
        <p:grpSpPr>
          <a:xfrm flipH="1">
            <a:off x="2702665" y="2893177"/>
            <a:ext cx="1962450" cy="389263"/>
            <a:chOff x="5774805" y="6175846"/>
            <a:chExt cx="3924900" cy="778525"/>
          </a:xfrm>
        </p:grpSpPr>
        <p:sp>
          <p:nvSpPr>
            <p:cNvPr id="732" name="Google Shape;732;p54"/>
            <p:cNvSpPr/>
            <p:nvPr/>
          </p:nvSpPr>
          <p:spPr>
            <a:xfrm rot="5400000" flipH="1">
              <a:off x="9310305" y="6564971"/>
              <a:ext cx="389400" cy="389400"/>
            </a:xfrm>
            <a:prstGeom prst="arc">
              <a:avLst>
                <a:gd name="adj1" fmla="val 16200000"/>
                <a:gd name="adj2" fmla="val 438106"/>
              </a:avLst>
            </a:prstGeom>
            <a:noFill/>
            <a:ln w="3810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733" name="Google Shape;733;p54"/>
            <p:cNvCxnSpPr>
              <a:endCxn id="732" idx="2"/>
            </p:cNvCxnSpPr>
            <p:nvPr/>
          </p:nvCxnSpPr>
          <p:spPr>
            <a:xfrm>
              <a:off x="5990359" y="6565349"/>
              <a:ext cx="3489900" cy="1200"/>
            </a:xfrm>
            <a:prstGeom prst="straightConnector1">
              <a:avLst/>
            </a:prstGeom>
            <a:noFill/>
            <a:ln w="38100" cap="flat" cmpd="sng">
              <a:solidFill>
                <a:srgbClr val="11567F"/>
              </a:solidFill>
              <a:prstDash val="solid"/>
              <a:round/>
              <a:headEnd type="none" w="med" len="med"/>
              <a:tailEnd type="none" w="med" len="med"/>
            </a:ln>
          </p:spPr>
        </p:cxnSp>
        <p:sp>
          <p:nvSpPr>
            <p:cNvPr id="734" name="Google Shape;734;p54"/>
            <p:cNvSpPr/>
            <p:nvPr/>
          </p:nvSpPr>
          <p:spPr>
            <a:xfrm rot="-5400000" flipH="1">
              <a:off x="5774805" y="6175846"/>
              <a:ext cx="389400" cy="389400"/>
            </a:xfrm>
            <a:prstGeom prst="arc">
              <a:avLst>
                <a:gd name="adj1" fmla="val 16200000"/>
                <a:gd name="adj2" fmla="val 438106"/>
              </a:avLst>
            </a:prstGeom>
            <a:noFill/>
            <a:ln w="3810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cxnSp>
        <p:nvCxnSpPr>
          <p:cNvPr id="735" name="Google Shape;735;p54"/>
          <p:cNvCxnSpPr/>
          <p:nvPr/>
        </p:nvCxnSpPr>
        <p:spPr>
          <a:xfrm>
            <a:off x="4665110" y="2889825"/>
            <a:ext cx="0" cy="456000"/>
          </a:xfrm>
          <a:prstGeom prst="straightConnector1">
            <a:avLst/>
          </a:prstGeom>
          <a:noFill/>
          <a:ln w="38100" cap="flat" cmpd="sng">
            <a:solidFill>
              <a:srgbClr val="11567F"/>
            </a:solidFill>
            <a:prstDash val="solid"/>
            <a:round/>
            <a:headEnd type="none" w="med" len="med"/>
            <a:tailEnd type="triangle" w="med" len="med"/>
          </a:ln>
        </p:spPr>
      </p:cxnSp>
      <p:grpSp>
        <p:nvGrpSpPr>
          <p:cNvPr id="736" name="Google Shape;736;p54"/>
          <p:cNvGrpSpPr/>
          <p:nvPr/>
        </p:nvGrpSpPr>
        <p:grpSpPr>
          <a:xfrm>
            <a:off x="4665115" y="2893177"/>
            <a:ext cx="1991625" cy="389263"/>
            <a:chOff x="5774805" y="6175846"/>
            <a:chExt cx="3983250" cy="778525"/>
          </a:xfrm>
        </p:grpSpPr>
        <p:sp>
          <p:nvSpPr>
            <p:cNvPr id="737" name="Google Shape;737;p54"/>
            <p:cNvSpPr/>
            <p:nvPr/>
          </p:nvSpPr>
          <p:spPr>
            <a:xfrm rot="5400000" flipH="1">
              <a:off x="9368655" y="6564971"/>
              <a:ext cx="389400" cy="389400"/>
            </a:xfrm>
            <a:prstGeom prst="arc">
              <a:avLst>
                <a:gd name="adj1" fmla="val 16200000"/>
                <a:gd name="adj2" fmla="val 438106"/>
              </a:avLst>
            </a:prstGeom>
            <a:noFill/>
            <a:ln w="3810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cxnSp>
          <p:nvCxnSpPr>
            <p:cNvPr id="738" name="Google Shape;738;p54"/>
            <p:cNvCxnSpPr>
              <a:endCxn id="737" idx="2"/>
            </p:cNvCxnSpPr>
            <p:nvPr/>
          </p:nvCxnSpPr>
          <p:spPr>
            <a:xfrm>
              <a:off x="5990509" y="6565349"/>
              <a:ext cx="3548100" cy="1200"/>
            </a:xfrm>
            <a:prstGeom prst="straightConnector1">
              <a:avLst/>
            </a:prstGeom>
            <a:noFill/>
            <a:ln w="38100" cap="flat" cmpd="sng">
              <a:solidFill>
                <a:srgbClr val="11567F"/>
              </a:solidFill>
              <a:prstDash val="solid"/>
              <a:round/>
              <a:headEnd type="none" w="med" len="med"/>
              <a:tailEnd type="none" w="med" len="med"/>
            </a:ln>
          </p:spPr>
        </p:cxnSp>
        <p:sp>
          <p:nvSpPr>
            <p:cNvPr id="739" name="Google Shape;739;p54"/>
            <p:cNvSpPr/>
            <p:nvPr/>
          </p:nvSpPr>
          <p:spPr>
            <a:xfrm rot="-5400000" flipH="1">
              <a:off x="5774805" y="6175846"/>
              <a:ext cx="389400" cy="389400"/>
            </a:xfrm>
            <a:prstGeom prst="arc">
              <a:avLst>
                <a:gd name="adj1" fmla="val 16200000"/>
                <a:gd name="adj2" fmla="val 438106"/>
              </a:avLst>
            </a:prstGeom>
            <a:noFill/>
            <a:ln w="38100" cap="flat" cmpd="sng">
              <a:solidFill>
                <a:srgbClr val="11567F"/>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cxnSp>
        <p:nvCxnSpPr>
          <p:cNvPr id="740" name="Google Shape;740;p54"/>
          <p:cNvCxnSpPr/>
          <p:nvPr/>
        </p:nvCxnSpPr>
        <p:spPr>
          <a:xfrm>
            <a:off x="6656738" y="3183584"/>
            <a:ext cx="0" cy="162300"/>
          </a:xfrm>
          <a:prstGeom prst="straightConnector1">
            <a:avLst/>
          </a:prstGeom>
          <a:noFill/>
          <a:ln w="38100" cap="flat" cmpd="sng">
            <a:solidFill>
              <a:srgbClr val="11567F"/>
            </a:solidFill>
            <a:prstDash val="solid"/>
            <a:round/>
            <a:headEnd type="none" w="med" len="med"/>
            <a:tailEnd type="triangle" w="med" len="med"/>
          </a:ln>
        </p:spPr>
      </p:cxnSp>
      <p:cxnSp>
        <p:nvCxnSpPr>
          <p:cNvPr id="741" name="Google Shape;741;p54"/>
          <p:cNvCxnSpPr/>
          <p:nvPr/>
        </p:nvCxnSpPr>
        <p:spPr>
          <a:xfrm>
            <a:off x="2702663" y="3183584"/>
            <a:ext cx="0" cy="162300"/>
          </a:xfrm>
          <a:prstGeom prst="straightConnector1">
            <a:avLst/>
          </a:prstGeom>
          <a:noFill/>
          <a:ln w="38100" cap="flat" cmpd="sng">
            <a:solidFill>
              <a:srgbClr val="11567F"/>
            </a:solidFill>
            <a:prstDash val="solid"/>
            <a:round/>
            <a:headEnd type="none" w="med" len="med"/>
            <a:tailEnd type="triangle" w="med" len="med"/>
          </a:ln>
        </p:spPr>
      </p:cxnSp>
      <p:sp>
        <p:nvSpPr>
          <p:cNvPr id="742" name="Google Shape;742;p54"/>
          <p:cNvSpPr/>
          <p:nvPr/>
        </p:nvSpPr>
        <p:spPr>
          <a:xfrm>
            <a:off x="2262388" y="3621221"/>
            <a:ext cx="876175" cy="912875"/>
          </a:xfrm>
          <a:prstGeom prst="flowChartMagneticDisk">
            <a:avLst/>
          </a:prstGeom>
          <a:solidFill>
            <a:srgbClr val="FFFFFF"/>
          </a:solidFill>
          <a:ln w="38100"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43" name="Google Shape;743;p54"/>
          <p:cNvSpPr/>
          <p:nvPr/>
        </p:nvSpPr>
        <p:spPr>
          <a:xfrm>
            <a:off x="4227025" y="3621221"/>
            <a:ext cx="876175" cy="912875"/>
          </a:xfrm>
          <a:prstGeom prst="flowChartMagneticDisk">
            <a:avLst/>
          </a:prstGeom>
          <a:solidFill>
            <a:srgbClr val="FFFFFF"/>
          </a:solidFill>
          <a:ln w="38100"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44" name="Google Shape;744;p54"/>
          <p:cNvSpPr/>
          <p:nvPr/>
        </p:nvSpPr>
        <p:spPr>
          <a:xfrm>
            <a:off x="6218663" y="3621221"/>
            <a:ext cx="876175" cy="912875"/>
          </a:xfrm>
          <a:prstGeom prst="flowChartMagneticDisk">
            <a:avLst/>
          </a:prstGeom>
          <a:solidFill>
            <a:srgbClr val="FFFFFF"/>
          </a:solidFill>
          <a:ln w="38100" cap="flat" cmpd="sng">
            <a:solidFill>
              <a:srgbClr val="28B5E8"/>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45" name="Google Shape;745;p54"/>
          <p:cNvSpPr/>
          <p:nvPr/>
        </p:nvSpPr>
        <p:spPr>
          <a:xfrm>
            <a:off x="2060950" y="3345733"/>
            <a:ext cx="1279200" cy="1303800"/>
          </a:xfrm>
          <a:prstGeom prst="roundRect">
            <a:avLst>
              <a:gd name="adj" fmla="val 4455"/>
            </a:avLst>
          </a:prstGeom>
          <a:noFill/>
          <a:ln w="38100"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46" name="Google Shape;746;p54"/>
          <p:cNvSpPr/>
          <p:nvPr/>
        </p:nvSpPr>
        <p:spPr>
          <a:xfrm>
            <a:off x="4025588" y="3345733"/>
            <a:ext cx="1279200" cy="1303800"/>
          </a:xfrm>
          <a:prstGeom prst="roundRect">
            <a:avLst>
              <a:gd name="adj" fmla="val 4455"/>
            </a:avLst>
          </a:prstGeom>
          <a:noFill/>
          <a:ln w="38100"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47" name="Google Shape;747;p54"/>
          <p:cNvSpPr/>
          <p:nvPr/>
        </p:nvSpPr>
        <p:spPr>
          <a:xfrm>
            <a:off x="6017225" y="3345733"/>
            <a:ext cx="1279200" cy="1303800"/>
          </a:xfrm>
          <a:prstGeom prst="roundRect">
            <a:avLst>
              <a:gd name="adj" fmla="val 4455"/>
            </a:avLst>
          </a:prstGeom>
          <a:noFill/>
          <a:ln w="38100"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748" name="Google Shape;748;p54"/>
          <p:cNvSpPr txBox="1"/>
          <p:nvPr/>
        </p:nvSpPr>
        <p:spPr>
          <a:xfrm>
            <a:off x="2237125" y="3420927"/>
            <a:ext cx="926700" cy="125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500"/>
              </a:spcAft>
              <a:buNone/>
            </a:pPr>
            <a:r>
              <a:rPr lang="en-US" sz="800" b="1">
                <a:solidFill>
                  <a:srgbClr val="11567F"/>
                </a:solidFill>
              </a:rPr>
              <a:t>Account 1</a:t>
            </a:r>
            <a:endParaRPr sz="800">
              <a:solidFill>
                <a:srgbClr val="434343"/>
              </a:solidFill>
            </a:endParaRPr>
          </a:p>
        </p:txBody>
      </p:sp>
      <p:sp>
        <p:nvSpPr>
          <p:cNvPr id="749" name="Google Shape;749;p54"/>
          <p:cNvSpPr txBox="1"/>
          <p:nvPr/>
        </p:nvSpPr>
        <p:spPr>
          <a:xfrm>
            <a:off x="4215269" y="3420927"/>
            <a:ext cx="926700" cy="125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500"/>
              </a:spcAft>
              <a:buNone/>
            </a:pPr>
            <a:r>
              <a:rPr lang="en-US" sz="800" b="1">
                <a:solidFill>
                  <a:srgbClr val="11567F"/>
                </a:solidFill>
              </a:rPr>
              <a:t>Account 2</a:t>
            </a:r>
            <a:endParaRPr sz="800">
              <a:solidFill>
                <a:srgbClr val="434343"/>
              </a:solidFill>
            </a:endParaRPr>
          </a:p>
        </p:txBody>
      </p:sp>
      <p:sp>
        <p:nvSpPr>
          <p:cNvPr id="750" name="Google Shape;750;p54"/>
          <p:cNvSpPr txBox="1"/>
          <p:nvPr/>
        </p:nvSpPr>
        <p:spPr>
          <a:xfrm>
            <a:off x="6212725" y="3420927"/>
            <a:ext cx="926700" cy="125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500"/>
              </a:spcAft>
              <a:buNone/>
            </a:pPr>
            <a:r>
              <a:rPr lang="en-US" sz="800" b="1">
                <a:solidFill>
                  <a:srgbClr val="11567F"/>
                </a:solidFill>
              </a:rPr>
              <a:t>Account N</a:t>
            </a:r>
            <a:endParaRPr sz="800">
              <a:solidFill>
                <a:srgbClr val="434343"/>
              </a:solidFill>
            </a:endParaRPr>
          </a:p>
        </p:txBody>
      </p:sp>
      <p:sp>
        <p:nvSpPr>
          <p:cNvPr id="751" name="Google Shape;751;p54"/>
          <p:cNvSpPr txBox="1"/>
          <p:nvPr/>
        </p:nvSpPr>
        <p:spPr>
          <a:xfrm>
            <a:off x="2262388" y="4067287"/>
            <a:ext cx="876000" cy="323100"/>
          </a:xfrm>
          <a:prstGeom prst="rect">
            <a:avLst/>
          </a:prstGeom>
          <a:noFill/>
          <a:ln>
            <a:noFill/>
          </a:ln>
        </p:spPr>
        <p:txBody>
          <a:bodyPr spcFirstLastPara="1" wrap="square" lIns="45725" tIns="0" rIns="45725" bIns="0" anchor="t" anchorCtr="0">
            <a:spAutoFit/>
          </a:bodyPr>
          <a:lstStyle/>
          <a:p>
            <a:pPr marL="0" lvl="0" indent="0" algn="ctr" rtl="0">
              <a:spcBef>
                <a:spcPts val="0"/>
              </a:spcBef>
              <a:spcAft>
                <a:spcPts val="0"/>
              </a:spcAft>
              <a:buNone/>
            </a:pPr>
            <a:r>
              <a:rPr lang="en-US" sz="700" b="1">
                <a:solidFill>
                  <a:srgbClr val="252525"/>
                </a:solidFill>
              </a:rPr>
              <a:t>Cost_Management</a:t>
            </a:r>
            <a:endParaRPr sz="700" b="1">
              <a:solidFill>
                <a:srgbClr val="252525"/>
              </a:solidFill>
            </a:endParaRPr>
          </a:p>
          <a:p>
            <a:pPr marL="0" lvl="0" indent="0" algn="ctr" rtl="0">
              <a:spcBef>
                <a:spcPts val="0"/>
              </a:spcBef>
              <a:spcAft>
                <a:spcPts val="0"/>
              </a:spcAft>
              <a:buNone/>
            </a:pPr>
            <a:r>
              <a:rPr lang="en-US" sz="700" b="1">
                <a:solidFill>
                  <a:srgbClr val="252525"/>
                </a:solidFill>
              </a:rPr>
              <a:t>(replica)</a:t>
            </a:r>
            <a:endParaRPr sz="700" b="1">
              <a:solidFill>
                <a:srgbClr val="252525"/>
              </a:solidFill>
            </a:endParaRPr>
          </a:p>
        </p:txBody>
      </p:sp>
      <p:sp>
        <p:nvSpPr>
          <p:cNvPr id="752" name="Google Shape;752;p54"/>
          <p:cNvSpPr txBox="1"/>
          <p:nvPr/>
        </p:nvSpPr>
        <p:spPr>
          <a:xfrm>
            <a:off x="4227038" y="4067287"/>
            <a:ext cx="876000" cy="323100"/>
          </a:xfrm>
          <a:prstGeom prst="rect">
            <a:avLst/>
          </a:prstGeom>
          <a:noFill/>
          <a:ln>
            <a:noFill/>
          </a:ln>
        </p:spPr>
        <p:txBody>
          <a:bodyPr spcFirstLastPara="1" wrap="square" lIns="45725" tIns="0" rIns="45725" bIns="0" anchor="t" anchorCtr="0">
            <a:spAutoFit/>
          </a:bodyPr>
          <a:lstStyle/>
          <a:p>
            <a:pPr marL="0" lvl="0" indent="0" algn="ctr" rtl="0">
              <a:spcBef>
                <a:spcPts val="0"/>
              </a:spcBef>
              <a:spcAft>
                <a:spcPts val="0"/>
              </a:spcAft>
              <a:buNone/>
            </a:pPr>
            <a:r>
              <a:rPr lang="en-US" sz="700" b="1">
                <a:solidFill>
                  <a:srgbClr val="252525"/>
                </a:solidFill>
              </a:rPr>
              <a:t>Cost_Management</a:t>
            </a:r>
            <a:endParaRPr sz="700" b="1">
              <a:solidFill>
                <a:srgbClr val="252525"/>
              </a:solidFill>
            </a:endParaRPr>
          </a:p>
          <a:p>
            <a:pPr marL="0" lvl="0" indent="0" algn="ctr" rtl="0">
              <a:spcBef>
                <a:spcPts val="0"/>
              </a:spcBef>
              <a:spcAft>
                <a:spcPts val="0"/>
              </a:spcAft>
              <a:buNone/>
            </a:pPr>
            <a:r>
              <a:rPr lang="en-US" sz="700" b="1">
                <a:solidFill>
                  <a:srgbClr val="252525"/>
                </a:solidFill>
              </a:rPr>
              <a:t>(replica)</a:t>
            </a:r>
            <a:endParaRPr sz="700" b="1">
              <a:solidFill>
                <a:srgbClr val="252525"/>
              </a:solidFill>
            </a:endParaRPr>
          </a:p>
        </p:txBody>
      </p:sp>
      <p:sp>
        <p:nvSpPr>
          <p:cNvPr id="753" name="Google Shape;753;p54"/>
          <p:cNvSpPr txBox="1"/>
          <p:nvPr/>
        </p:nvSpPr>
        <p:spPr>
          <a:xfrm>
            <a:off x="6218663" y="4067287"/>
            <a:ext cx="876000" cy="323100"/>
          </a:xfrm>
          <a:prstGeom prst="rect">
            <a:avLst/>
          </a:prstGeom>
          <a:noFill/>
          <a:ln>
            <a:noFill/>
          </a:ln>
        </p:spPr>
        <p:txBody>
          <a:bodyPr spcFirstLastPara="1" wrap="square" lIns="45725" tIns="0" rIns="45725" bIns="0" anchor="t" anchorCtr="0">
            <a:spAutoFit/>
          </a:bodyPr>
          <a:lstStyle/>
          <a:p>
            <a:pPr marL="0" lvl="0" indent="0" algn="ctr" rtl="0">
              <a:spcBef>
                <a:spcPts val="0"/>
              </a:spcBef>
              <a:spcAft>
                <a:spcPts val="0"/>
              </a:spcAft>
              <a:buNone/>
            </a:pPr>
            <a:r>
              <a:rPr lang="en-US" sz="700" b="1">
                <a:solidFill>
                  <a:srgbClr val="252525"/>
                </a:solidFill>
              </a:rPr>
              <a:t>Cost_Management</a:t>
            </a:r>
            <a:endParaRPr sz="700" b="1">
              <a:solidFill>
                <a:srgbClr val="252525"/>
              </a:solidFill>
            </a:endParaRPr>
          </a:p>
          <a:p>
            <a:pPr marL="0" lvl="0" indent="0" algn="ctr" rtl="0">
              <a:spcBef>
                <a:spcPts val="0"/>
              </a:spcBef>
              <a:spcAft>
                <a:spcPts val="0"/>
              </a:spcAft>
              <a:buNone/>
            </a:pPr>
            <a:r>
              <a:rPr lang="en-US" sz="700" b="1">
                <a:solidFill>
                  <a:srgbClr val="252525"/>
                </a:solidFill>
              </a:rPr>
              <a:t>(replica)</a:t>
            </a:r>
            <a:endParaRPr sz="700" b="1">
              <a:solidFill>
                <a:srgbClr val="25252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7"/>
          <p:cNvSpPr txBox="1">
            <a:spLocks noGrp="1"/>
          </p:cNvSpPr>
          <p:nvPr>
            <p:ph type="title"/>
          </p:nvPr>
        </p:nvSpPr>
        <p:spPr>
          <a:xfrm>
            <a:off x="365760" y="274320"/>
            <a:ext cx="83211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600"/>
              <a:buNone/>
            </a:pPr>
            <a:r>
              <a:rPr lang="en-US"/>
              <a:t>Safe Harbor and Disclaimers</a:t>
            </a:r>
            <a:endParaRPr/>
          </a:p>
        </p:txBody>
      </p:sp>
      <p:sp>
        <p:nvSpPr>
          <p:cNvPr id="310" name="Google Shape;310;p37"/>
          <p:cNvSpPr txBox="1"/>
          <p:nvPr/>
        </p:nvSpPr>
        <p:spPr>
          <a:xfrm>
            <a:off x="7814688" y="0"/>
            <a:ext cx="1329300" cy="184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5B5B5B"/>
              </a:buClr>
              <a:buSzPts val="1600"/>
              <a:buFont typeface="Arial"/>
              <a:buNone/>
            </a:pPr>
            <a:r>
              <a:rPr lang="en-US" sz="600">
                <a:solidFill>
                  <a:srgbClr val="919191"/>
                </a:solidFill>
                <a:latin typeface="Arial"/>
                <a:ea typeface="Arial"/>
                <a:cs typeface="Arial"/>
                <a:sym typeface="Arial"/>
              </a:rPr>
              <a:t>REV 01</a:t>
            </a:r>
            <a:r>
              <a:rPr lang="en-US" sz="600">
                <a:solidFill>
                  <a:srgbClr val="919191"/>
                </a:solidFill>
              </a:rPr>
              <a:t>.05.24</a:t>
            </a:r>
            <a:endParaRPr sz="1400"/>
          </a:p>
        </p:txBody>
      </p:sp>
      <p:sp>
        <p:nvSpPr>
          <p:cNvPr id="311" name="Google Shape;311;p37"/>
          <p:cNvSpPr/>
          <p:nvPr/>
        </p:nvSpPr>
        <p:spPr>
          <a:xfrm>
            <a:off x="660474" y="4775950"/>
            <a:ext cx="6034500" cy="316500"/>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600">
                <a:solidFill>
                  <a:srgbClr val="929292"/>
                </a:solidFill>
              </a:rPr>
              <a:t>© 2025 Snowflake Inc. All rights reserved. Snowflake, the Snowflake logo, and all other Snowflake product, feature and service names mentioned in the Materials are registered trademarks or trademarks of Snowflake Inc. in the United States and other countries. All other brand names or logos mentioned or used in the Materials are for identification purposes only and may be the trademarks of their respective holder(s). Snowflake may not be associated with, or be sponsored or endorsed by, any such holder(s).</a:t>
            </a:r>
            <a:endParaRPr sz="600">
              <a:solidFill>
                <a:srgbClr val="929292"/>
              </a:solidFill>
            </a:endParaRPr>
          </a:p>
        </p:txBody>
      </p:sp>
      <p:sp>
        <p:nvSpPr>
          <p:cNvPr id="312" name="Google Shape;312;p37"/>
          <p:cNvSpPr txBox="1"/>
          <p:nvPr/>
        </p:nvSpPr>
        <p:spPr>
          <a:xfrm>
            <a:off x="367900" y="873400"/>
            <a:ext cx="4204200" cy="3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700"/>
              </a:spcAft>
              <a:buNone/>
            </a:pPr>
            <a:r>
              <a:rPr lang="en-US" sz="900">
                <a:solidFill>
                  <a:srgbClr val="5B5B5B"/>
                </a:solidFill>
              </a:rPr>
              <a:t>Other than statements of historical fact, all information contained in these materials and any accompanying oral commentary (collectively, the “Materials”), including statements regarding (i) Snowflake’s business strategy, plans or priorities, (ii) Snowflake’s new or enhanced products, services, and technology offerings, including those that are under development or not generally available, (iii) market growth, trends, and competitive considerations, (iv) our vision for Snowpark, the Data Cloud, and industry-specific Data Clouds, including the expected benefits and network effects of the Data Cloud; and (v) the integration, interoperability, and availability of Snowflake’s products, services, or technology offerings with or on third-party platforms or products, are forward-looking statements. These forward-looking statements are subject to a number of risks, uncertainties and assumptions, including those described under the heading “Risk Factors” and elsewhere in the Annual Reports on Form 10-K and the Quarterly Reports on Form 10-Q that Snowflake files with the Securities and Exchange Commission. In light of these risks, uncertainties, and assumptions, the future events and trends discussed in the Materials may not occur, and actual results could differ materially and adversely from those anticipated or implied in the forward-looking statements. As a result, you should not rely on any forwarding-looking statements as predictions of future events. Forward-looking statements speak only as of the date the statements are first made and are based on information available to us at the time those statements are made and/or management's good faith belief as of that time. Except as required by law, we undertake no obligation, and do not intend, to update the forward-looking statements in these Materials.</a:t>
            </a:r>
            <a:endParaRPr sz="900">
              <a:solidFill>
                <a:srgbClr val="5B5B5B"/>
              </a:solidFill>
            </a:endParaRPr>
          </a:p>
        </p:txBody>
      </p:sp>
      <p:sp>
        <p:nvSpPr>
          <p:cNvPr id="313" name="Google Shape;313;p37"/>
          <p:cNvSpPr txBox="1"/>
          <p:nvPr/>
        </p:nvSpPr>
        <p:spPr>
          <a:xfrm>
            <a:off x="4845044" y="873400"/>
            <a:ext cx="3841800" cy="3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a:solidFill>
                  <a:srgbClr val="5B5B5B"/>
                </a:solidFill>
              </a:rPr>
              <a:t>Any future product or roadmap information (collectively, the “Roadmap”) is intended to outline general product direction. The Roadmap is not a commitment, promise, or legal obligation for Snowflake to deliver any future products, features, or functionality; and is not intended to be, and shall not be deemed to be, incorporated into any contract. The actual timing of any product, feature, or functionality that is ultimately made available may be different from what is presented in the Roadmap. The Roadmap information should not be used when making a purchasing decision. In case of conflict between the information contained in the Materials and official Snowflake documentation, official Snowflake documentation should take precedence over these Materials. Further, note that Snowflake has made no determination as to whether separate fees will be charged for any future products, features, and/or functionality which may ultimately be made available. Snowflake may, in its own discretion, choose to charge separate fees for the delivery of any future products, features, and/or functionality which are ultimately made available.</a:t>
            </a:r>
            <a:endParaRPr sz="900">
              <a:solidFill>
                <a:srgbClr val="5B5B5B"/>
              </a:solidFill>
            </a:endParaRPr>
          </a:p>
          <a:p>
            <a:pPr marL="0" lvl="0" indent="0" algn="l" rtl="0">
              <a:lnSpc>
                <a:spcPct val="115000"/>
              </a:lnSpc>
              <a:spcBef>
                <a:spcPts val="700"/>
              </a:spcBef>
              <a:spcAft>
                <a:spcPts val="700"/>
              </a:spcAft>
              <a:buNone/>
            </a:pPr>
            <a:r>
              <a:rPr lang="en-US" sz="900">
                <a:solidFill>
                  <a:srgbClr val="5B5B5B"/>
                </a:solidFill>
              </a:rPr>
              <a:t>The Materials may contain information provided by third-parties. Snowflake has not independently verified this information, and usage of this information does not mean or imply that Snowflake has adopted this information as its own or independently verified its accuracy.</a:t>
            </a:r>
            <a:endParaRPr sz="900">
              <a:solidFill>
                <a:srgbClr val="5B5B5B"/>
              </a:solidFill>
            </a:endParaRPr>
          </a:p>
        </p:txBody>
      </p:sp>
      <p:sp>
        <p:nvSpPr>
          <p:cNvPr id="314" name="Google Shape;314;p37"/>
          <p:cNvSpPr txBox="1"/>
          <p:nvPr/>
        </p:nvSpPr>
        <p:spPr>
          <a:xfrm>
            <a:off x="9217875" y="125300"/>
            <a:ext cx="1485600" cy="606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20 min</a:t>
            </a:r>
            <a:endParaRPr sz="1800">
              <a:solidFill>
                <a:srgbClr val="5B5B5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5"/>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Tag-Based Budgets</a:t>
            </a:r>
            <a:endParaRPr/>
          </a:p>
        </p:txBody>
      </p:sp>
      <p:sp>
        <p:nvSpPr>
          <p:cNvPr id="760" name="Google Shape;760;p55"/>
          <p:cNvSpPr txBox="1"/>
          <p:nvPr/>
        </p:nvSpPr>
        <p:spPr>
          <a:xfrm>
            <a:off x="457200" y="3435488"/>
            <a:ext cx="31233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Create budgets via Snowsight: go to </a:t>
            </a:r>
            <a:br>
              <a:rPr lang="en-US" sz="1100">
                <a:solidFill>
                  <a:srgbClr val="434343"/>
                </a:solidFill>
              </a:rPr>
            </a:br>
            <a:r>
              <a:rPr lang="en-US" sz="1100" b="1">
                <a:solidFill>
                  <a:srgbClr val="434343"/>
                </a:solidFill>
              </a:rPr>
              <a:t>Admin </a:t>
            </a:r>
            <a:r>
              <a:rPr lang="en-US" sz="1100">
                <a:solidFill>
                  <a:srgbClr val="434343"/>
                </a:solidFill>
              </a:rPr>
              <a:t>»</a:t>
            </a:r>
            <a:r>
              <a:rPr lang="en-US" sz="1100" b="1">
                <a:solidFill>
                  <a:srgbClr val="434343"/>
                </a:solidFill>
              </a:rPr>
              <a:t> Cost Management </a:t>
            </a:r>
            <a:r>
              <a:rPr lang="en-US" sz="1100">
                <a:solidFill>
                  <a:srgbClr val="434343"/>
                </a:solidFill>
              </a:rPr>
              <a:t>»</a:t>
            </a:r>
            <a:r>
              <a:rPr lang="en-US" sz="1100" b="1">
                <a:solidFill>
                  <a:srgbClr val="434343"/>
                </a:solidFill>
              </a:rPr>
              <a:t> Budgets</a:t>
            </a:r>
            <a:r>
              <a:rPr lang="en-US" sz="1100">
                <a:solidFill>
                  <a:srgbClr val="434343"/>
                </a:solidFill>
              </a:rPr>
              <a:t> </a:t>
            </a:r>
            <a:br>
              <a:rPr lang="en-US" sz="1100">
                <a:solidFill>
                  <a:srgbClr val="434343"/>
                </a:solidFill>
              </a:rPr>
            </a:br>
            <a:r>
              <a:rPr lang="en-US" sz="1100">
                <a:solidFill>
                  <a:srgbClr val="434343"/>
                </a:solidFill>
              </a:rPr>
              <a:t>or via SQL commands.</a:t>
            </a:r>
            <a:endParaRPr sz="1100">
              <a:solidFill>
                <a:srgbClr val="434343"/>
              </a:solidFill>
            </a:endParaRPr>
          </a:p>
        </p:txBody>
      </p:sp>
      <p:sp>
        <p:nvSpPr>
          <p:cNvPr id="761" name="Google Shape;761;p55"/>
          <p:cNvSpPr txBox="1"/>
          <p:nvPr/>
        </p:nvSpPr>
        <p:spPr>
          <a:xfrm>
            <a:off x="457200" y="157366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Tag-based budgets establish spending limits </a:t>
            </a:r>
            <a:br>
              <a:rPr lang="en-US" sz="1100">
                <a:solidFill>
                  <a:srgbClr val="434343"/>
                </a:solidFill>
              </a:rPr>
            </a:br>
            <a:r>
              <a:rPr lang="en-US" sz="1100">
                <a:solidFill>
                  <a:srgbClr val="434343"/>
                </a:solidFill>
              </a:rPr>
              <a:t>for resources based on the tags they are associated with.</a:t>
            </a:r>
            <a:endParaRPr sz="1100">
              <a:solidFill>
                <a:srgbClr val="434343"/>
              </a:solidFill>
            </a:endParaRPr>
          </a:p>
        </p:txBody>
      </p:sp>
      <p:sp>
        <p:nvSpPr>
          <p:cNvPr id="762" name="Google Shape;762;p55"/>
          <p:cNvSpPr txBox="1"/>
          <p:nvPr/>
        </p:nvSpPr>
        <p:spPr>
          <a:xfrm>
            <a:off x="457200" y="2507095"/>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Tags simplify the process of both associating resources to teams or business units and establishing spending limits for those entities.</a:t>
            </a:r>
            <a:endParaRPr sz="1100">
              <a:solidFill>
                <a:srgbClr val="434343"/>
              </a:solidFill>
            </a:endParaRPr>
          </a:p>
        </p:txBody>
      </p:sp>
      <p:sp>
        <p:nvSpPr>
          <p:cNvPr id="763" name="Google Shape;763;p55"/>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764" name="Google Shape;764;p55"/>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765" name="Google Shape;765;p55"/>
          <p:cNvSpPr/>
          <p:nvPr/>
        </p:nvSpPr>
        <p:spPr>
          <a:xfrm>
            <a:off x="457200" y="31726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grpSp>
        <p:nvGrpSpPr>
          <p:cNvPr id="766" name="Google Shape;766;p55"/>
          <p:cNvGrpSpPr/>
          <p:nvPr/>
        </p:nvGrpSpPr>
        <p:grpSpPr>
          <a:xfrm>
            <a:off x="7955280" y="137160"/>
            <a:ext cx="1038574" cy="192722"/>
            <a:chOff x="7884085" y="572703"/>
            <a:chExt cx="1038574" cy="192722"/>
          </a:xfrm>
        </p:grpSpPr>
        <p:cxnSp>
          <p:nvCxnSpPr>
            <p:cNvPr id="767" name="Google Shape;767;p55"/>
            <p:cNvCxnSpPr>
              <a:stCxn id="768" idx="6"/>
              <a:endCxn id="769"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768" name="Google Shape;768;p55"/>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770" name="Google Shape;770;p55"/>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769" name="Google Shape;769;p55"/>
            <p:cNvSpPr/>
            <p:nvPr/>
          </p:nvSpPr>
          <p:spPr>
            <a:xfrm>
              <a:off x="8808062" y="572703"/>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771" name="Google Shape;771;p55"/>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772" name="Google Shape;772;p55"/>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773" name="Google Shape;773;p55"/>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774" name="Google Shape;774;p55"/>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GA</a:t>
              </a:r>
              <a:endParaRPr sz="1400" b="1"/>
            </a:p>
          </p:txBody>
        </p:sp>
        <p:sp>
          <p:nvSpPr>
            <p:cNvPr id="775" name="Google Shape;775;p55"/>
            <p:cNvSpPr/>
            <p:nvPr/>
          </p:nvSpPr>
          <p:spPr>
            <a:xfrm>
              <a:off x="851595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pic>
        <p:nvPicPr>
          <p:cNvPr id="776" name="Google Shape;776;p55"/>
          <p:cNvPicPr preferRelativeResize="0"/>
          <p:nvPr/>
        </p:nvPicPr>
        <p:blipFill>
          <a:blip r:embed="rId3">
            <a:alphaModFix/>
          </a:blip>
          <a:stretch>
            <a:fillRect/>
          </a:stretch>
        </p:blipFill>
        <p:spPr>
          <a:xfrm>
            <a:off x="4102637" y="1062500"/>
            <a:ext cx="4528200" cy="3397200"/>
          </a:xfrm>
          <a:prstGeom prst="roundRect">
            <a:avLst>
              <a:gd name="adj" fmla="val 1488"/>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777" name="Google Shape;777;p55"/>
          <p:cNvSpPr/>
          <p:nvPr/>
        </p:nvSpPr>
        <p:spPr>
          <a:xfrm>
            <a:off x="8822974" y="355999"/>
            <a:ext cx="233400" cy="110700"/>
          </a:xfrm>
          <a:prstGeom prst="roundRect">
            <a:avLst>
              <a:gd name="adj" fmla="val 16667"/>
            </a:avLst>
          </a:prstGeom>
          <a:noFill/>
          <a:ln w="12700" cap="flat" cmpd="sng">
            <a:solidFill>
              <a:srgbClr val="29B5E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500" b="1">
                <a:solidFill>
                  <a:srgbClr val="929292"/>
                </a:solidFill>
              </a:rPr>
              <a:t>SOON</a:t>
            </a:r>
            <a:endParaRPr sz="1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56"/>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Programmatic Interface for Budgets</a:t>
            </a:r>
            <a:endParaRPr/>
          </a:p>
        </p:txBody>
      </p:sp>
      <p:sp>
        <p:nvSpPr>
          <p:cNvPr id="784" name="Google Shape;784;p56"/>
          <p:cNvSpPr txBox="1"/>
          <p:nvPr/>
        </p:nvSpPr>
        <p:spPr>
          <a:xfrm>
            <a:off x="457200" y="1557100"/>
            <a:ext cx="2514900" cy="2489700"/>
          </a:xfrm>
          <a:prstGeom prst="rect">
            <a:avLst/>
          </a:prstGeom>
          <a:noFill/>
          <a:ln>
            <a:noFill/>
          </a:ln>
        </p:spPr>
        <p:txBody>
          <a:bodyPr spcFirstLastPara="1" wrap="square" lIns="45725" tIns="45725" rIns="45725" bIns="45725" anchor="t" anchorCtr="0">
            <a:noAutofit/>
          </a:bodyPr>
          <a:lstStyle/>
          <a:p>
            <a:pPr marL="0" lvl="0" indent="0" algn="l" rtl="0">
              <a:lnSpc>
                <a:spcPct val="100000"/>
              </a:lnSpc>
              <a:spcBef>
                <a:spcPts val="0"/>
              </a:spcBef>
              <a:spcAft>
                <a:spcPts val="0"/>
              </a:spcAft>
              <a:buNone/>
            </a:pPr>
            <a:r>
              <a:rPr lang="en-US" sz="1800" b="1">
                <a:solidFill>
                  <a:schemeClr val="dk2"/>
                </a:solidFill>
              </a:rPr>
              <a:t>Interface enables</a:t>
            </a:r>
            <a:endParaRPr sz="1800">
              <a:solidFill>
                <a:schemeClr val="dk1"/>
              </a:solidFill>
            </a:endParaRPr>
          </a:p>
          <a:p>
            <a:pPr marL="228600" lvl="0" indent="-222250" algn="l" rtl="0">
              <a:lnSpc>
                <a:spcPct val="100000"/>
              </a:lnSpc>
              <a:spcBef>
                <a:spcPts val="1000"/>
              </a:spcBef>
              <a:spcAft>
                <a:spcPts val="0"/>
              </a:spcAft>
              <a:buClr>
                <a:schemeClr val="accent1"/>
              </a:buClr>
              <a:buSzPts val="1700"/>
              <a:buChar char="●"/>
            </a:pPr>
            <a:r>
              <a:rPr lang="en-US" sz="1700">
                <a:solidFill>
                  <a:schemeClr val="dk1"/>
                </a:solidFill>
              </a:rPr>
              <a:t>Automation scripts</a:t>
            </a:r>
            <a:endParaRPr sz="1700">
              <a:solidFill>
                <a:schemeClr val="dk1"/>
              </a:solidFill>
            </a:endParaRPr>
          </a:p>
          <a:p>
            <a:pPr marL="228600" lvl="0" indent="-222250" algn="l" rtl="0">
              <a:lnSpc>
                <a:spcPct val="100000"/>
              </a:lnSpc>
              <a:spcBef>
                <a:spcPts val="1000"/>
              </a:spcBef>
              <a:spcAft>
                <a:spcPts val="0"/>
              </a:spcAft>
              <a:buClr>
                <a:schemeClr val="accent1"/>
              </a:buClr>
              <a:buSzPts val="1700"/>
              <a:buChar char="●"/>
            </a:pPr>
            <a:r>
              <a:rPr lang="en-US" sz="1700">
                <a:solidFill>
                  <a:schemeClr val="dk1"/>
                </a:solidFill>
              </a:rPr>
              <a:t>Custom Dashboards</a:t>
            </a:r>
            <a:endParaRPr sz="1700">
              <a:solidFill>
                <a:schemeClr val="dk1"/>
              </a:solidFill>
            </a:endParaRPr>
          </a:p>
          <a:p>
            <a:pPr marL="228600" lvl="0" indent="-222250" algn="l" rtl="0">
              <a:lnSpc>
                <a:spcPct val="100000"/>
              </a:lnSpc>
              <a:spcBef>
                <a:spcPts val="1000"/>
              </a:spcBef>
              <a:spcAft>
                <a:spcPts val="1000"/>
              </a:spcAft>
              <a:buClr>
                <a:schemeClr val="accent1"/>
              </a:buClr>
              <a:buSzPts val="1700"/>
              <a:buChar char="●"/>
            </a:pPr>
            <a:r>
              <a:rPr lang="en-US" sz="1700">
                <a:solidFill>
                  <a:schemeClr val="dk1"/>
                </a:solidFill>
              </a:rPr>
              <a:t>Custom Management</a:t>
            </a:r>
            <a:br>
              <a:rPr lang="en-US" sz="1700">
                <a:solidFill>
                  <a:schemeClr val="dk1"/>
                </a:solidFill>
              </a:rPr>
            </a:br>
            <a:r>
              <a:rPr lang="en-US" sz="1700">
                <a:solidFill>
                  <a:schemeClr val="dk1"/>
                </a:solidFill>
              </a:rPr>
              <a:t>Console</a:t>
            </a:r>
            <a:endParaRPr sz="1700">
              <a:solidFill>
                <a:schemeClr val="dk1"/>
              </a:solidFill>
            </a:endParaRPr>
          </a:p>
        </p:txBody>
      </p:sp>
      <p:sp>
        <p:nvSpPr>
          <p:cNvPr id="785" name="Google Shape;785;p56"/>
          <p:cNvSpPr/>
          <p:nvPr/>
        </p:nvSpPr>
        <p:spPr>
          <a:xfrm>
            <a:off x="3320175" y="1437338"/>
            <a:ext cx="5330700" cy="3064800"/>
          </a:xfrm>
          <a:prstGeom prst="roundRect">
            <a:avLst>
              <a:gd name="adj" fmla="val 3107"/>
            </a:avLst>
          </a:prstGeom>
          <a:solidFill>
            <a:srgbClr val="252525"/>
          </a:solidFill>
          <a:ln>
            <a:noFill/>
          </a:ln>
        </p:spPr>
        <p:txBody>
          <a:bodyPr spcFirstLastPara="1" wrap="square" lIns="45725" tIns="182875" rIns="45725" bIns="45725" anchor="ctr" anchorCtr="0">
            <a:noAutofit/>
          </a:bodyPr>
          <a:lstStyle/>
          <a:p>
            <a:pPr marL="0" lvl="0" indent="228600" algn="l" rtl="0">
              <a:spcBef>
                <a:spcPts val="0"/>
              </a:spcBef>
              <a:spcAft>
                <a:spcPts val="0"/>
              </a:spcAft>
              <a:buNone/>
            </a:pPr>
            <a:r>
              <a:rPr lang="en-US" sz="1000" b="1">
                <a:solidFill>
                  <a:srgbClr val="28B5E8"/>
                </a:solidFill>
                <a:latin typeface="Courier New"/>
                <a:ea typeface="Courier New"/>
                <a:cs typeface="Courier New"/>
                <a:sym typeface="Courier New"/>
              </a:rPr>
              <a:t>create </a:t>
            </a:r>
            <a:r>
              <a:rPr lang="en-US" sz="1000" b="1">
                <a:solidFill>
                  <a:schemeClr val="lt1"/>
                </a:solidFill>
                <a:latin typeface="Courier New"/>
                <a:ea typeface="Courier New"/>
                <a:cs typeface="Courier New"/>
                <a:sym typeface="Courier New"/>
              </a:rPr>
              <a:t>snowflake.core.budget my_budget_eng();</a:t>
            </a:r>
            <a:endParaRPr sz="1000" b="1">
              <a:solidFill>
                <a:schemeClr val="lt1"/>
              </a:solidFill>
              <a:latin typeface="Courier New"/>
              <a:ea typeface="Courier New"/>
              <a:cs typeface="Courier New"/>
              <a:sym typeface="Courier New"/>
            </a:endParaRPr>
          </a:p>
          <a:p>
            <a:pPr marL="0" lvl="0" indent="228600" algn="l" rtl="0">
              <a:spcBef>
                <a:spcPts val="0"/>
              </a:spcBef>
              <a:spcAft>
                <a:spcPts val="0"/>
              </a:spcAft>
              <a:buNone/>
            </a:pPr>
            <a:endParaRPr sz="1000" b="1">
              <a:solidFill>
                <a:schemeClr val="lt1"/>
              </a:solidFill>
              <a:latin typeface="Courier New"/>
              <a:ea typeface="Courier New"/>
              <a:cs typeface="Courier New"/>
              <a:sym typeface="Courier New"/>
            </a:endParaRPr>
          </a:p>
          <a:p>
            <a:pPr marL="228600" lvl="0" indent="0" algn="l" rtl="0">
              <a:spcBef>
                <a:spcPts val="0"/>
              </a:spcBef>
              <a:spcAft>
                <a:spcPts val="0"/>
              </a:spcAft>
              <a:buNone/>
            </a:pPr>
            <a:r>
              <a:rPr lang="en-US" sz="1000" b="1">
                <a:solidFill>
                  <a:srgbClr val="28B5E8"/>
                </a:solidFill>
                <a:latin typeface="Courier New"/>
                <a:ea typeface="Courier New"/>
                <a:cs typeface="Courier New"/>
                <a:sym typeface="Courier New"/>
              </a:rPr>
              <a:t>call </a:t>
            </a:r>
            <a:r>
              <a:rPr lang="en-US" sz="1000" b="1">
                <a:solidFill>
                  <a:schemeClr val="lt1"/>
                </a:solidFill>
                <a:latin typeface="Courier New"/>
                <a:ea typeface="Courier New"/>
                <a:cs typeface="Courier New"/>
                <a:sym typeface="Courier New"/>
              </a:rPr>
              <a:t>my_budget_eng!add_tag((</a:t>
            </a:r>
            <a:r>
              <a:rPr lang="en-US" sz="1000" b="1">
                <a:solidFill>
                  <a:srgbClr val="28B5E8"/>
                </a:solidFill>
                <a:latin typeface="Courier New"/>
                <a:ea typeface="Courier New"/>
                <a:cs typeface="Courier New"/>
                <a:sym typeface="Courier New"/>
              </a:rPr>
              <a:t>select </a:t>
            </a:r>
            <a:r>
              <a:rPr lang="en-US" sz="1000" b="1">
                <a:solidFill>
                  <a:schemeClr val="lt2"/>
                </a:solidFill>
                <a:latin typeface="Courier New"/>
                <a:ea typeface="Courier New"/>
                <a:cs typeface="Courier New"/>
                <a:sym typeface="Courier New"/>
              </a:rPr>
              <a:t>system$reference(</a:t>
            </a:r>
            <a:r>
              <a:rPr lang="en-US" sz="1000" b="1">
                <a:solidFill>
                  <a:schemeClr val="accent6"/>
                </a:solidFill>
                <a:latin typeface="Courier New"/>
                <a:ea typeface="Courier New"/>
                <a:cs typeface="Courier New"/>
                <a:sym typeface="Courier New"/>
              </a:rPr>
              <a:t>'TAG'</a:t>
            </a:r>
            <a:r>
              <a:rPr lang="en-US" sz="1000" b="1">
                <a:solidFill>
                  <a:schemeClr val="lt1"/>
                </a:solidFill>
                <a:latin typeface="Courier New"/>
                <a:ea typeface="Courier New"/>
                <a:cs typeface="Courier New"/>
                <a:sym typeface="Courier New"/>
              </a:rPr>
              <a:t>,</a:t>
            </a:r>
            <a:r>
              <a:rPr lang="en-US" sz="1000" b="1">
                <a:solidFill>
                  <a:srgbClr val="28B5E8"/>
                </a:solidFill>
                <a:latin typeface="Courier New"/>
                <a:ea typeface="Courier New"/>
                <a:cs typeface="Courier New"/>
                <a:sym typeface="Courier New"/>
              </a:rPr>
              <a:t> </a:t>
            </a:r>
            <a:r>
              <a:rPr lang="en-US" sz="1000" b="1">
                <a:solidFill>
                  <a:schemeClr val="accent6"/>
                </a:solidFill>
                <a:latin typeface="Courier New"/>
                <a:ea typeface="Courier New"/>
                <a:cs typeface="Courier New"/>
                <a:sym typeface="Courier New"/>
              </a:rPr>
              <a:t>'COST_CENTER'</a:t>
            </a:r>
            <a:r>
              <a:rPr lang="en-US" sz="1000" b="1">
                <a:solidFill>
                  <a:schemeClr val="lt1"/>
                </a:solidFill>
                <a:latin typeface="Courier New"/>
                <a:ea typeface="Courier New"/>
                <a:cs typeface="Courier New"/>
                <a:sym typeface="Courier New"/>
              </a:rPr>
              <a:t>, </a:t>
            </a:r>
            <a:r>
              <a:rPr lang="en-US" sz="1000" b="1">
                <a:solidFill>
                  <a:schemeClr val="accent6"/>
                </a:solidFill>
                <a:latin typeface="Courier New"/>
                <a:ea typeface="Courier New"/>
                <a:cs typeface="Courier New"/>
                <a:sym typeface="Courier New"/>
              </a:rPr>
              <a:t>'SESSION'</a:t>
            </a:r>
            <a:r>
              <a:rPr lang="en-US" sz="1000" b="1">
                <a:solidFill>
                  <a:schemeClr val="lt1"/>
                </a:solidFill>
                <a:latin typeface="Courier New"/>
                <a:ea typeface="Courier New"/>
                <a:cs typeface="Courier New"/>
                <a:sym typeface="Courier New"/>
              </a:rPr>
              <a:t>, </a:t>
            </a:r>
            <a:r>
              <a:rPr lang="en-US" sz="1000" b="1">
                <a:solidFill>
                  <a:schemeClr val="accent6"/>
                </a:solidFill>
                <a:latin typeface="Courier New"/>
                <a:ea typeface="Courier New"/>
                <a:cs typeface="Courier New"/>
                <a:sym typeface="Courier New"/>
              </a:rPr>
              <a:t>'APPLYBUDGET'</a:t>
            </a:r>
            <a:r>
              <a:rPr lang="en-US" sz="1000" b="1">
                <a:solidFill>
                  <a:schemeClr val="lt1"/>
                </a:solidFill>
                <a:latin typeface="Courier New"/>
                <a:ea typeface="Courier New"/>
                <a:cs typeface="Courier New"/>
                <a:sym typeface="Courier New"/>
              </a:rPr>
              <a:t>)), </a:t>
            </a:r>
            <a:r>
              <a:rPr lang="en-US" sz="1000" b="1">
                <a:solidFill>
                  <a:schemeClr val="accent6"/>
                </a:solidFill>
                <a:latin typeface="Courier New"/>
                <a:ea typeface="Courier New"/>
                <a:cs typeface="Courier New"/>
                <a:sym typeface="Courier New"/>
              </a:rPr>
              <a:t>'engineering'</a:t>
            </a:r>
            <a:r>
              <a:rPr lang="en-US" sz="1000" b="1">
                <a:solidFill>
                  <a:schemeClr val="lt1"/>
                </a:solidFill>
                <a:latin typeface="Courier New"/>
                <a:ea typeface="Courier New"/>
                <a:cs typeface="Courier New"/>
                <a:sym typeface="Courier New"/>
              </a:rPr>
              <a:t>);</a:t>
            </a:r>
            <a:endParaRPr sz="1000" b="1">
              <a:solidFill>
                <a:schemeClr val="lt1"/>
              </a:solidFill>
              <a:latin typeface="Courier New"/>
              <a:ea typeface="Courier New"/>
              <a:cs typeface="Courier New"/>
              <a:sym typeface="Courier New"/>
            </a:endParaRPr>
          </a:p>
          <a:p>
            <a:pPr marL="228600" lvl="0" indent="0" algn="l" rtl="0">
              <a:spcBef>
                <a:spcPts val="0"/>
              </a:spcBef>
              <a:spcAft>
                <a:spcPts val="0"/>
              </a:spcAft>
              <a:buNone/>
            </a:pPr>
            <a:endParaRPr sz="1000" b="1">
              <a:solidFill>
                <a:schemeClr val="lt1"/>
              </a:solidFill>
              <a:latin typeface="Courier New"/>
              <a:ea typeface="Courier New"/>
              <a:cs typeface="Courier New"/>
              <a:sym typeface="Courier New"/>
            </a:endParaRPr>
          </a:p>
          <a:p>
            <a:pPr marL="0" lvl="0" indent="228600" algn="l" rtl="0">
              <a:spcBef>
                <a:spcPts val="0"/>
              </a:spcBef>
              <a:spcAft>
                <a:spcPts val="0"/>
              </a:spcAft>
              <a:buNone/>
            </a:pPr>
            <a:r>
              <a:rPr lang="en-US" sz="1000" b="1">
                <a:solidFill>
                  <a:schemeClr val="accent1"/>
                </a:solidFill>
                <a:latin typeface="Courier New"/>
                <a:ea typeface="Courier New"/>
                <a:cs typeface="Courier New"/>
                <a:sym typeface="Courier New"/>
              </a:rPr>
              <a:t>call</a:t>
            </a:r>
            <a:r>
              <a:rPr lang="en-US" sz="1000" b="1">
                <a:solidFill>
                  <a:schemeClr val="lt1"/>
                </a:solidFill>
                <a:latin typeface="Courier New"/>
                <a:ea typeface="Courier New"/>
                <a:cs typeface="Courier New"/>
                <a:sym typeface="Courier New"/>
              </a:rPr>
              <a:t> my_budget_eng!set_spending_limit(150);</a:t>
            </a:r>
            <a:endParaRPr sz="1000" b="1">
              <a:solidFill>
                <a:schemeClr val="lt1"/>
              </a:solidFill>
              <a:latin typeface="Courier New"/>
              <a:ea typeface="Courier New"/>
              <a:cs typeface="Courier New"/>
              <a:sym typeface="Courier New"/>
            </a:endParaRPr>
          </a:p>
          <a:p>
            <a:pPr marL="0" lvl="0" indent="228600" algn="l" rtl="0">
              <a:spcBef>
                <a:spcPts val="0"/>
              </a:spcBef>
              <a:spcAft>
                <a:spcPts val="0"/>
              </a:spcAft>
              <a:buNone/>
            </a:pPr>
            <a:endParaRPr sz="1000" b="1">
              <a:solidFill>
                <a:schemeClr val="lt1"/>
              </a:solidFill>
              <a:latin typeface="Courier New"/>
              <a:ea typeface="Courier New"/>
              <a:cs typeface="Courier New"/>
              <a:sym typeface="Courier New"/>
            </a:endParaRPr>
          </a:p>
          <a:p>
            <a:pPr marL="228600" lvl="0" indent="0" algn="l" rtl="0">
              <a:spcBef>
                <a:spcPts val="0"/>
              </a:spcBef>
              <a:spcAft>
                <a:spcPts val="0"/>
              </a:spcAft>
              <a:buNone/>
            </a:pPr>
            <a:r>
              <a:rPr lang="en-US" sz="1000" b="1">
                <a:solidFill>
                  <a:schemeClr val="accent1"/>
                </a:solidFill>
                <a:latin typeface="Courier New"/>
                <a:ea typeface="Courier New"/>
                <a:cs typeface="Courier New"/>
                <a:sym typeface="Courier New"/>
              </a:rPr>
              <a:t>call </a:t>
            </a:r>
            <a:r>
              <a:rPr lang="en-US" sz="1000" b="1">
                <a:solidFill>
                  <a:schemeClr val="lt1"/>
                </a:solidFill>
                <a:latin typeface="Courier New"/>
                <a:ea typeface="Courier New"/>
                <a:cs typeface="Courier New"/>
                <a:sym typeface="Courier New"/>
              </a:rPr>
              <a:t>my_budget_eng!set_email_notifications(</a:t>
            </a:r>
            <a:r>
              <a:rPr lang="en-US" sz="1000" b="1">
                <a:solidFill>
                  <a:schemeClr val="accent6"/>
                </a:solidFill>
                <a:latin typeface="Courier New"/>
                <a:ea typeface="Courier New"/>
                <a:cs typeface="Courier New"/>
                <a:sym typeface="Courier New"/>
              </a:rPr>
              <a:t>'bob@snowflake.com'</a:t>
            </a:r>
            <a:r>
              <a:rPr lang="en-US" sz="1000" b="1">
                <a:solidFill>
                  <a:schemeClr val="lt1"/>
                </a:solidFill>
                <a:latin typeface="Courier New"/>
                <a:ea typeface="Courier New"/>
                <a:cs typeface="Courier New"/>
                <a:sym typeface="Courier New"/>
              </a:rPr>
              <a:t>);</a:t>
            </a:r>
            <a:endParaRPr sz="1000" b="1">
              <a:solidFill>
                <a:schemeClr val="lt1"/>
              </a:solidFill>
              <a:latin typeface="Courier New"/>
              <a:ea typeface="Courier New"/>
              <a:cs typeface="Courier New"/>
              <a:sym typeface="Courier New"/>
            </a:endParaRPr>
          </a:p>
          <a:p>
            <a:pPr marL="0" lvl="0" indent="228600" algn="l" rtl="0">
              <a:spcBef>
                <a:spcPts val="0"/>
              </a:spcBef>
              <a:spcAft>
                <a:spcPts val="0"/>
              </a:spcAft>
              <a:buNone/>
            </a:pPr>
            <a:endParaRPr sz="1000" b="1">
              <a:solidFill>
                <a:schemeClr val="lt1"/>
              </a:solidFill>
              <a:latin typeface="Courier New"/>
              <a:ea typeface="Courier New"/>
              <a:cs typeface="Courier New"/>
              <a:sym typeface="Courier New"/>
            </a:endParaRPr>
          </a:p>
          <a:p>
            <a:pPr marL="0" lvl="0" indent="228600" algn="l" rtl="0">
              <a:spcBef>
                <a:spcPts val="0"/>
              </a:spcBef>
              <a:spcAft>
                <a:spcPts val="0"/>
              </a:spcAft>
              <a:buNone/>
            </a:pPr>
            <a:r>
              <a:rPr lang="en-US" sz="1000" b="1">
                <a:solidFill>
                  <a:srgbClr val="0EE40E"/>
                </a:solidFill>
                <a:latin typeface="Courier New"/>
                <a:ea typeface="Courier New"/>
                <a:cs typeface="Courier New"/>
                <a:sym typeface="Courier New"/>
              </a:rPr>
              <a:t>// enumerate the tags linked to this budget</a:t>
            </a:r>
            <a:endParaRPr sz="1000" b="1">
              <a:solidFill>
                <a:srgbClr val="0EE40E"/>
              </a:solidFill>
              <a:latin typeface="Courier New"/>
              <a:ea typeface="Courier New"/>
              <a:cs typeface="Courier New"/>
              <a:sym typeface="Courier New"/>
            </a:endParaRPr>
          </a:p>
          <a:p>
            <a:pPr marL="0" lvl="0" indent="228600" algn="l" rtl="0">
              <a:spcBef>
                <a:spcPts val="0"/>
              </a:spcBef>
              <a:spcAft>
                <a:spcPts val="0"/>
              </a:spcAft>
              <a:buNone/>
            </a:pPr>
            <a:r>
              <a:rPr lang="en-US" sz="1000" b="1">
                <a:solidFill>
                  <a:schemeClr val="accent1"/>
                </a:solidFill>
                <a:latin typeface="Courier New"/>
                <a:ea typeface="Courier New"/>
                <a:cs typeface="Courier New"/>
                <a:sym typeface="Courier New"/>
              </a:rPr>
              <a:t>call</a:t>
            </a:r>
            <a:r>
              <a:rPr lang="en-US" sz="1000" b="1">
                <a:solidFill>
                  <a:schemeClr val="lt1"/>
                </a:solidFill>
                <a:latin typeface="Courier New"/>
                <a:ea typeface="Courier New"/>
                <a:cs typeface="Courier New"/>
                <a:sym typeface="Courier New"/>
              </a:rPr>
              <a:t> my_budget_eng!get_linked_tags();</a:t>
            </a:r>
            <a:endParaRPr sz="1000" b="1">
              <a:solidFill>
                <a:schemeClr val="lt1"/>
              </a:solidFill>
              <a:latin typeface="Courier New"/>
              <a:ea typeface="Courier New"/>
              <a:cs typeface="Courier New"/>
              <a:sym typeface="Courier New"/>
            </a:endParaRPr>
          </a:p>
          <a:p>
            <a:pPr marL="0" lvl="0" indent="228600" algn="l" rtl="0">
              <a:spcBef>
                <a:spcPts val="0"/>
              </a:spcBef>
              <a:spcAft>
                <a:spcPts val="0"/>
              </a:spcAft>
              <a:buNone/>
            </a:pPr>
            <a:endParaRPr sz="1000" b="1">
              <a:solidFill>
                <a:srgbClr val="0EE40E"/>
              </a:solidFill>
              <a:latin typeface="Courier New"/>
              <a:ea typeface="Courier New"/>
              <a:cs typeface="Courier New"/>
              <a:sym typeface="Courier New"/>
            </a:endParaRPr>
          </a:p>
          <a:p>
            <a:pPr marL="0" lvl="0" indent="228600" algn="l" rtl="0">
              <a:spcBef>
                <a:spcPts val="0"/>
              </a:spcBef>
              <a:spcAft>
                <a:spcPts val="0"/>
              </a:spcAft>
              <a:buNone/>
            </a:pPr>
            <a:r>
              <a:rPr lang="en-US" sz="1000" b="1">
                <a:solidFill>
                  <a:srgbClr val="0EE40E"/>
                </a:solidFill>
                <a:latin typeface="Courier New"/>
                <a:ea typeface="Courier New"/>
                <a:cs typeface="Courier New"/>
                <a:sym typeface="Courier New"/>
              </a:rPr>
              <a:t>// tally the spending with this budget</a:t>
            </a:r>
            <a:endParaRPr sz="1000" b="1">
              <a:solidFill>
                <a:srgbClr val="0EE40E"/>
              </a:solidFill>
              <a:latin typeface="Courier New"/>
              <a:ea typeface="Courier New"/>
              <a:cs typeface="Courier New"/>
              <a:sym typeface="Courier New"/>
            </a:endParaRPr>
          </a:p>
          <a:p>
            <a:pPr marL="228600" lvl="0" indent="0" algn="l" rtl="0">
              <a:spcBef>
                <a:spcPts val="0"/>
              </a:spcBef>
              <a:spcAft>
                <a:spcPts val="0"/>
              </a:spcAft>
              <a:buNone/>
            </a:pPr>
            <a:r>
              <a:rPr lang="en-US" sz="1000" b="1">
                <a:solidFill>
                  <a:schemeClr val="accent1"/>
                </a:solidFill>
                <a:latin typeface="Courier New"/>
                <a:ea typeface="Courier New"/>
                <a:cs typeface="Courier New"/>
                <a:sym typeface="Courier New"/>
              </a:rPr>
              <a:t>call</a:t>
            </a:r>
            <a:r>
              <a:rPr lang="en-US" sz="1000" b="1">
                <a:solidFill>
                  <a:schemeClr val="lt1"/>
                </a:solidFill>
                <a:latin typeface="Courier New"/>
                <a:ea typeface="Courier New"/>
                <a:cs typeface="Courier New"/>
                <a:sym typeface="Courier New"/>
              </a:rPr>
              <a:t> my_budget_eng!get_spending_history(</a:t>
            </a:r>
            <a:r>
              <a:rPr lang="en-US" sz="1000" b="1">
                <a:solidFill>
                  <a:schemeClr val="accent6"/>
                </a:solidFill>
                <a:latin typeface="Courier New"/>
                <a:ea typeface="Courier New"/>
                <a:cs typeface="Courier New"/>
                <a:sym typeface="Courier New"/>
              </a:rPr>
              <a:t>'2025-04-01'</a:t>
            </a:r>
            <a:r>
              <a:rPr lang="en-US" sz="1000" b="1">
                <a:solidFill>
                  <a:schemeClr val="lt1"/>
                </a:solidFill>
                <a:latin typeface="Courier New"/>
                <a:ea typeface="Courier New"/>
                <a:cs typeface="Courier New"/>
                <a:sym typeface="Courier New"/>
              </a:rPr>
              <a:t>, </a:t>
            </a:r>
            <a:r>
              <a:rPr lang="en-US" sz="1000" b="1">
                <a:solidFill>
                  <a:schemeClr val="accent6"/>
                </a:solidFill>
                <a:latin typeface="Courier New"/>
                <a:ea typeface="Courier New"/>
                <a:cs typeface="Courier New"/>
                <a:sym typeface="Courier New"/>
              </a:rPr>
              <a:t>'2025-04-10'</a:t>
            </a:r>
            <a:r>
              <a:rPr lang="en-US" sz="1000" b="1">
                <a:solidFill>
                  <a:schemeClr val="lt1"/>
                </a:solidFill>
                <a:latin typeface="Courier New"/>
                <a:ea typeface="Courier New"/>
                <a:cs typeface="Courier New"/>
                <a:sym typeface="Courier New"/>
              </a:rPr>
              <a:t>)</a:t>
            </a:r>
            <a:endParaRPr sz="1000" b="1">
              <a:solidFill>
                <a:schemeClr val="lt1"/>
              </a:solidFill>
              <a:latin typeface="Courier New"/>
              <a:ea typeface="Courier New"/>
              <a:cs typeface="Courier New"/>
              <a:sym typeface="Courier New"/>
            </a:endParaRPr>
          </a:p>
          <a:p>
            <a:pPr marL="0" lvl="0" indent="0" algn="ctr" rtl="0">
              <a:spcBef>
                <a:spcPts val="0"/>
              </a:spcBef>
              <a:spcAft>
                <a:spcPts val="0"/>
              </a:spcAft>
              <a:buNone/>
            </a:pPr>
            <a:endParaRPr sz="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7"/>
          <p:cNvSpPr txBox="1">
            <a:spLocks noGrp="1"/>
          </p:cNvSpPr>
          <p:nvPr>
            <p:ph type="ctrTitle"/>
          </p:nvPr>
        </p:nvSpPr>
        <p:spPr>
          <a:xfrm>
            <a:off x="352600" y="1156626"/>
            <a:ext cx="68178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OPTIMIZATION</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58"/>
          <p:cNvPicPr preferRelativeResize="0"/>
          <p:nvPr/>
        </p:nvPicPr>
        <p:blipFill>
          <a:blip r:embed="rId3">
            <a:alphaModFix/>
          </a:blip>
          <a:stretch>
            <a:fillRect/>
          </a:stretch>
        </p:blipFill>
        <p:spPr>
          <a:xfrm>
            <a:off x="4173838" y="1087912"/>
            <a:ext cx="3180600" cy="1726500"/>
          </a:xfrm>
          <a:prstGeom prst="roundRect">
            <a:avLst>
              <a:gd name="adj" fmla="val 3308"/>
            </a:avLst>
          </a:prstGeom>
          <a:noFill/>
          <a:ln w="19050"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pic>
        <p:nvPicPr>
          <p:cNvPr id="798" name="Google Shape;798;p58"/>
          <p:cNvPicPr preferRelativeResize="0"/>
          <p:nvPr/>
        </p:nvPicPr>
        <p:blipFill>
          <a:blip r:embed="rId4">
            <a:alphaModFix/>
          </a:blip>
          <a:stretch>
            <a:fillRect/>
          </a:stretch>
        </p:blipFill>
        <p:spPr>
          <a:xfrm>
            <a:off x="4618950" y="2231885"/>
            <a:ext cx="3608400" cy="2218800"/>
          </a:xfrm>
          <a:prstGeom prst="roundRect">
            <a:avLst>
              <a:gd name="adj" fmla="val 2843"/>
            </a:avLst>
          </a:prstGeom>
          <a:noFill/>
          <a:ln w="19050"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799" name="Google Shape;799;p58"/>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Detect Large Intervals Between Queries</a:t>
            </a:r>
            <a:endParaRPr/>
          </a:p>
        </p:txBody>
      </p:sp>
      <p:cxnSp>
        <p:nvCxnSpPr>
          <p:cNvPr id="800" name="Google Shape;800;p58"/>
          <p:cNvCxnSpPr>
            <a:stCxn id="801" idx="6"/>
            <a:endCxn id="802"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801" name="Google Shape;801;p58"/>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03" name="Google Shape;803;p58"/>
          <p:cNvSpPr/>
          <p:nvPr/>
        </p:nvSpPr>
        <p:spPr>
          <a:xfrm>
            <a:off x="8295046"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02" name="Google Shape;802;p58"/>
          <p:cNvSpPr/>
          <p:nvPr/>
        </p:nvSpPr>
        <p:spPr>
          <a:xfrm>
            <a:off x="8879257" y="137160"/>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04" name="Google Shape;804;p58"/>
          <p:cNvSpPr txBox="1"/>
          <p:nvPr/>
        </p:nvSpPr>
        <p:spPr>
          <a:xfrm>
            <a:off x="7955280" y="253382"/>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805" name="Google Shape;805;p58"/>
          <p:cNvSpPr txBox="1"/>
          <p:nvPr/>
        </p:nvSpPr>
        <p:spPr>
          <a:xfrm>
            <a:off x="8227140" y="253382"/>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Private</a:t>
            </a:r>
            <a:endParaRPr sz="1400" b="1"/>
          </a:p>
        </p:txBody>
      </p:sp>
      <p:sp>
        <p:nvSpPr>
          <p:cNvPr id="806" name="Google Shape;806;p58"/>
          <p:cNvSpPr txBox="1"/>
          <p:nvPr/>
        </p:nvSpPr>
        <p:spPr>
          <a:xfrm>
            <a:off x="8516870" y="253382"/>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807" name="Google Shape;807;p58"/>
          <p:cNvSpPr txBox="1"/>
          <p:nvPr/>
        </p:nvSpPr>
        <p:spPr>
          <a:xfrm>
            <a:off x="8862154" y="253382"/>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GA</a:t>
            </a:r>
            <a:endParaRPr sz="1400"/>
          </a:p>
        </p:txBody>
      </p:sp>
      <p:sp>
        <p:nvSpPr>
          <p:cNvPr id="808" name="Google Shape;808;p58"/>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cxnSp>
        <p:nvCxnSpPr>
          <p:cNvPr id="809" name="Google Shape;809;p58"/>
          <p:cNvCxnSpPr>
            <a:stCxn id="810" idx="6"/>
            <a:endCxn id="811"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810" name="Google Shape;810;p58"/>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12" name="Google Shape;812;p58"/>
          <p:cNvSpPr/>
          <p:nvPr/>
        </p:nvSpPr>
        <p:spPr>
          <a:xfrm>
            <a:off x="8295046" y="137160"/>
            <a:ext cx="97500" cy="975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11" name="Google Shape;811;p58"/>
          <p:cNvSpPr/>
          <p:nvPr/>
        </p:nvSpPr>
        <p:spPr>
          <a:xfrm>
            <a:off x="8879257" y="137160"/>
            <a:ext cx="97500" cy="97500"/>
          </a:xfrm>
          <a:prstGeom prst="ellipse">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13" name="Google Shape;813;p58"/>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14" name="Google Shape;814;p58"/>
          <p:cNvSpPr txBox="1"/>
          <p:nvPr/>
        </p:nvSpPr>
        <p:spPr>
          <a:xfrm>
            <a:off x="457200" y="3435483"/>
            <a:ext cx="28869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Navigate to </a:t>
            </a:r>
            <a:r>
              <a:rPr lang="en-US" sz="1100" b="1">
                <a:solidFill>
                  <a:srgbClr val="434343"/>
                </a:solidFill>
              </a:rPr>
              <a:t>Admin</a:t>
            </a:r>
            <a:r>
              <a:rPr lang="en-US" sz="1100">
                <a:solidFill>
                  <a:srgbClr val="434343"/>
                </a:solidFill>
              </a:rPr>
              <a:t> » </a:t>
            </a:r>
            <a:r>
              <a:rPr lang="en-US" sz="1100" b="1">
                <a:solidFill>
                  <a:srgbClr val="434343"/>
                </a:solidFill>
              </a:rPr>
              <a:t>Cost Management</a:t>
            </a:r>
            <a:r>
              <a:rPr lang="en-US" sz="1100">
                <a:solidFill>
                  <a:srgbClr val="434343"/>
                </a:solidFill>
              </a:rPr>
              <a:t> » </a:t>
            </a:r>
            <a:r>
              <a:rPr lang="en-US" sz="1100" b="1">
                <a:solidFill>
                  <a:srgbClr val="434343"/>
                </a:solidFill>
              </a:rPr>
              <a:t>Account Overview</a:t>
            </a:r>
            <a:r>
              <a:rPr lang="en-US" sz="1100">
                <a:solidFill>
                  <a:srgbClr val="434343"/>
                </a:solidFill>
              </a:rPr>
              <a:t>, and look for the cost insights tile.</a:t>
            </a:r>
            <a:endParaRPr sz="1100">
              <a:solidFill>
                <a:srgbClr val="434343"/>
              </a:solidFill>
            </a:endParaRPr>
          </a:p>
        </p:txBody>
      </p:sp>
      <p:sp>
        <p:nvSpPr>
          <p:cNvPr id="815" name="Google Shape;815;p58"/>
          <p:cNvSpPr txBox="1"/>
          <p:nvPr/>
        </p:nvSpPr>
        <p:spPr>
          <a:xfrm>
            <a:off x="457200" y="157366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An insight that flags instances where large intervals between consecutive queries result </a:t>
            </a:r>
            <a:br>
              <a:rPr lang="en-US" sz="1100">
                <a:solidFill>
                  <a:srgbClr val="434343"/>
                </a:solidFill>
              </a:rPr>
            </a:br>
            <a:r>
              <a:rPr lang="en-US" sz="1100">
                <a:solidFill>
                  <a:srgbClr val="434343"/>
                </a:solidFill>
              </a:rPr>
              <a:t>in consumption of idle credits.</a:t>
            </a:r>
            <a:endParaRPr sz="1100">
              <a:solidFill>
                <a:srgbClr val="434343"/>
              </a:solidFill>
            </a:endParaRPr>
          </a:p>
        </p:txBody>
      </p:sp>
      <p:sp>
        <p:nvSpPr>
          <p:cNvPr id="816" name="Google Shape;816;p58"/>
          <p:cNvSpPr txBox="1"/>
          <p:nvPr/>
        </p:nvSpPr>
        <p:spPr>
          <a:xfrm>
            <a:off x="457200" y="2507095"/>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The insight can be used to tune warehouse auto-shutdown times and thus reduce  consumption of idle credits.</a:t>
            </a:r>
            <a:endParaRPr sz="1100">
              <a:solidFill>
                <a:srgbClr val="434343"/>
              </a:solidFill>
            </a:endParaRPr>
          </a:p>
        </p:txBody>
      </p:sp>
      <p:sp>
        <p:nvSpPr>
          <p:cNvPr id="817" name="Google Shape;817;p58"/>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818" name="Google Shape;818;p58"/>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819" name="Google Shape;819;p58"/>
          <p:cNvSpPr/>
          <p:nvPr/>
        </p:nvSpPr>
        <p:spPr>
          <a:xfrm>
            <a:off x="457200" y="31726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9"/>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Query Insights</a:t>
            </a:r>
            <a:endParaRPr/>
          </a:p>
        </p:txBody>
      </p:sp>
      <p:cxnSp>
        <p:nvCxnSpPr>
          <p:cNvPr id="826" name="Google Shape;826;p59"/>
          <p:cNvCxnSpPr>
            <a:stCxn id="827" idx="6"/>
            <a:endCxn id="828"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827" name="Google Shape;827;p59"/>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29" name="Google Shape;829;p59"/>
          <p:cNvSpPr/>
          <p:nvPr/>
        </p:nvSpPr>
        <p:spPr>
          <a:xfrm>
            <a:off x="8295046"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28" name="Google Shape;828;p59"/>
          <p:cNvSpPr/>
          <p:nvPr/>
        </p:nvSpPr>
        <p:spPr>
          <a:xfrm>
            <a:off x="8879257" y="137160"/>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30" name="Google Shape;830;p59"/>
          <p:cNvSpPr txBox="1"/>
          <p:nvPr/>
        </p:nvSpPr>
        <p:spPr>
          <a:xfrm>
            <a:off x="7955280" y="253382"/>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831" name="Google Shape;831;p59"/>
          <p:cNvSpPr txBox="1"/>
          <p:nvPr/>
        </p:nvSpPr>
        <p:spPr>
          <a:xfrm>
            <a:off x="8227140" y="253382"/>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Private</a:t>
            </a:r>
            <a:endParaRPr sz="1400" b="1"/>
          </a:p>
        </p:txBody>
      </p:sp>
      <p:sp>
        <p:nvSpPr>
          <p:cNvPr id="832" name="Google Shape;832;p59"/>
          <p:cNvSpPr txBox="1"/>
          <p:nvPr/>
        </p:nvSpPr>
        <p:spPr>
          <a:xfrm>
            <a:off x="8516870" y="253382"/>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833" name="Google Shape;833;p59"/>
          <p:cNvSpPr txBox="1"/>
          <p:nvPr/>
        </p:nvSpPr>
        <p:spPr>
          <a:xfrm>
            <a:off x="8862154" y="253382"/>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GA</a:t>
            </a:r>
            <a:endParaRPr sz="1400"/>
          </a:p>
        </p:txBody>
      </p:sp>
      <p:sp>
        <p:nvSpPr>
          <p:cNvPr id="834" name="Google Shape;834;p59"/>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cxnSp>
        <p:nvCxnSpPr>
          <p:cNvPr id="835" name="Google Shape;835;p59"/>
          <p:cNvCxnSpPr>
            <a:stCxn id="836" idx="6"/>
            <a:endCxn id="837" idx="2"/>
          </p:cNvCxnSpPr>
          <p:nvPr/>
        </p:nvCxnSpPr>
        <p:spPr>
          <a:xfrm>
            <a:off x="8100442" y="185910"/>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836" name="Google Shape;836;p59"/>
          <p:cNvSpPr/>
          <p:nvPr/>
        </p:nvSpPr>
        <p:spPr>
          <a:xfrm>
            <a:off x="800294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38" name="Google Shape;838;p59"/>
          <p:cNvSpPr/>
          <p:nvPr/>
        </p:nvSpPr>
        <p:spPr>
          <a:xfrm>
            <a:off x="8295046" y="137160"/>
            <a:ext cx="97500" cy="975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37" name="Google Shape;837;p59"/>
          <p:cNvSpPr/>
          <p:nvPr/>
        </p:nvSpPr>
        <p:spPr>
          <a:xfrm>
            <a:off x="8879257" y="137160"/>
            <a:ext cx="97500" cy="97500"/>
          </a:xfrm>
          <a:prstGeom prst="ellipse">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39" name="Google Shape;839;p59"/>
          <p:cNvSpPr/>
          <p:nvPr/>
        </p:nvSpPr>
        <p:spPr>
          <a:xfrm>
            <a:off x="8587152" y="137160"/>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pic>
        <p:nvPicPr>
          <p:cNvPr id="840" name="Google Shape;840;p59" title="Screenshot 2025-04-17 at 7.05.00 PM.png"/>
          <p:cNvPicPr preferRelativeResize="0"/>
          <p:nvPr/>
        </p:nvPicPr>
        <p:blipFill rotWithShape="1">
          <a:blip r:embed="rId3">
            <a:alphaModFix/>
          </a:blip>
          <a:srcRect l="1555"/>
          <a:stretch/>
        </p:blipFill>
        <p:spPr>
          <a:xfrm>
            <a:off x="4028913" y="1092113"/>
            <a:ext cx="4595100" cy="2876700"/>
          </a:xfrm>
          <a:prstGeom prst="roundRect">
            <a:avLst>
              <a:gd name="adj" fmla="val 1458"/>
            </a:avLst>
          </a:prstGeom>
          <a:noFill/>
          <a:ln w="9525" cap="flat" cmpd="sng">
            <a:solidFill>
              <a:srgbClr val="D8D8D8"/>
            </a:solidFill>
            <a:prstDash val="solid"/>
            <a:round/>
            <a:headEnd type="none" w="sm" len="sm"/>
            <a:tailEnd type="none" w="sm" len="sm"/>
          </a:ln>
          <a:effectLst>
            <a:outerShdw blurRad="228600" dist="76200" dir="2760000" algn="bl" rotWithShape="0">
              <a:srgbClr val="000000">
                <a:alpha val="11000"/>
              </a:srgbClr>
            </a:outerShdw>
          </a:effectLst>
        </p:spPr>
      </p:pic>
      <p:pic>
        <p:nvPicPr>
          <p:cNvPr id="841" name="Google Shape;841;p59" title="image (4).png"/>
          <p:cNvPicPr preferRelativeResize="0"/>
          <p:nvPr/>
        </p:nvPicPr>
        <p:blipFill>
          <a:blip r:embed="rId4">
            <a:alphaModFix/>
          </a:blip>
          <a:stretch>
            <a:fillRect/>
          </a:stretch>
        </p:blipFill>
        <p:spPr>
          <a:xfrm>
            <a:off x="6230208" y="3653638"/>
            <a:ext cx="2064900" cy="1084200"/>
          </a:xfrm>
          <a:prstGeom prst="roundRect">
            <a:avLst>
              <a:gd name="adj" fmla="val 4788"/>
            </a:avLst>
          </a:prstGeom>
          <a:noFill/>
          <a:ln w="9525" cap="flat" cmpd="sng">
            <a:solidFill>
              <a:srgbClr val="D8D8D8"/>
            </a:solidFill>
            <a:prstDash val="solid"/>
            <a:round/>
            <a:headEnd type="none" w="sm" len="sm"/>
            <a:tailEnd type="none" w="sm" len="sm"/>
          </a:ln>
          <a:effectLst>
            <a:outerShdw blurRad="228600" dist="76200" dir="2760000" algn="bl" rotWithShape="0">
              <a:srgbClr val="000000">
                <a:alpha val="11000"/>
              </a:srgbClr>
            </a:outerShdw>
          </a:effectLst>
        </p:spPr>
      </p:pic>
      <p:sp>
        <p:nvSpPr>
          <p:cNvPr id="842" name="Google Shape;842;p59"/>
          <p:cNvSpPr txBox="1"/>
          <p:nvPr/>
        </p:nvSpPr>
        <p:spPr>
          <a:xfrm>
            <a:off x="457200" y="3435488"/>
            <a:ext cx="31281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Navigate to </a:t>
            </a:r>
            <a:r>
              <a:rPr lang="en-US" sz="1100" b="1">
                <a:solidFill>
                  <a:srgbClr val="434343"/>
                </a:solidFill>
              </a:rPr>
              <a:t>Monitoring</a:t>
            </a:r>
            <a:r>
              <a:rPr lang="en-US" sz="1100">
                <a:solidFill>
                  <a:srgbClr val="434343"/>
                </a:solidFill>
              </a:rPr>
              <a:t> » </a:t>
            </a:r>
            <a:r>
              <a:rPr lang="en-US" sz="1100" b="1">
                <a:solidFill>
                  <a:srgbClr val="434343"/>
                </a:solidFill>
              </a:rPr>
              <a:t>Query History</a:t>
            </a:r>
            <a:r>
              <a:rPr lang="en-US" sz="1100">
                <a:solidFill>
                  <a:srgbClr val="434343"/>
                </a:solidFill>
              </a:rPr>
              <a:t> » </a:t>
            </a:r>
            <a:r>
              <a:rPr lang="en-US" sz="1100" b="1">
                <a:solidFill>
                  <a:srgbClr val="434343"/>
                </a:solidFill>
              </a:rPr>
              <a:t>Query Profile</a:t>
            </a:r>
            <a:r>
              <a:rPr lang="en-US" sz="1100">
                <a:solidFill>
                  <a:srgbClr val="434343"/>
                </a:solidFill>
              </a:rPr>
              <a:t>, or programmatically access insights via the QUERY_INSIGHTS account usage view.</a:t>
            </a:r>
            <a:endParaRPr sz="1100">
              <a:solidFill>
                <a:srgbClr val="434343"/>
              </a:solidFill>
            </a:endParaRPr>
          </a:p>
        </p:txBody>
      </p:sp>
      <p:sp>
        <p:nvSpPr>
          <p:cNvPr id="843" name="Google Shape;843;p59"/>
          <p:cNvSpPr txBox="1"/>
          <p:nvPr/>
        </p:nvSpPr>
        <p:spPr>
          <a:xfrm>
            <a:off x="457200" y="157366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Query Insights automatically identify common contributors to poor query performance, and suggests optimizations.</a:t>
            </a:r>
            <a:endParaRPr sz="1100">
              <a:solidFill>
                <a:srgbClr val="434343"/>
              </a:solidFill>
            </a:endParaRPr>
          </a:p>
        </p:txBody>
      </p:sp>
      <p:sp>
        <p:nvSpPr>
          <p:cNvPr id="844" name="Google Shape;844;p59"/>
          <p:cNvSpPr txBox="1"/>
          <p:nvPr/>
        </p:nvSpPr>
        <p:spPr>
          <a:xfrm>
            <a:off x="457200" y="2507100"/>
            <a:ext cx="33399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Accelerate your performance investigations in Snowsight, or search for queries across your account that might benefit from optimization.</a:t>
            </a:r>
            <a:endParaRPr sz="1100">
              <a:solidFill>
                <a:srgbClr val="434343"/>
              </a:solidFill>
            </a:endParaRPr>
          </a:p>
        </p:txBody>
      </p:sp>
      <p:sp>
        <p:nvSpPr>
          <p:cNvPr id="845" name="Google Shape;845;p59"/>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846" name="Google Shape;846;p59"/>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847" name="Google Shape;847;p59"/>
          <p:cNvSpPr/>
          <p:nvPr/>
        </p:nvSpPr>
        <p:spPr>
          <a:xfrm>
            <a:off x="457200" y="31726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pic>
        <p:nvPicPr>
          <p:cNvPr id="848" name="Google Shape;848;p59"/>
          <p:cNvPicPr preferRelativeResize="0"/>
          <p:nvPr/>
        </p:nvPicPr>
        <p:blipFill>
          <a:blip r:embed="rId5">
            <a:alphaModFix/>
          </a:blip>
          <a:stretch>
            <a:fillRect/>
          </a:stretch>
        </p:blipFill>
        <p:spPr>
          <a:xfrm>
            <a:off x="6395901" y="4604391"/>
            <a:ext cx="1596376" cy="9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0"/>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Query Acceleration Service Eligibility Improvements</a:t>
            </a:r>
            <a:endParaRPr/>
          </a:p>
        </p:txBody>
      </p:sp>
      <p:sp>
        <p:nvSpPr>
          <p:cNvPr id="855" name="Google Shape;855;p60"/>
          <p:cNvSpPr txBox="1"/>
          <p:nvPr/>
        </p:nvSpPr>
        <p:spPr>
          <a:xfrm>
            <a:off x="457200" y="1573663"/>
            <a:ext cx="33201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Query Acceleration Service (QAS) can now accelerate ~50% more queries due to added support for Iceberg Tables and backend QAS optimizations.</a:t>
            </a:r>
            <a:endParaRPr sz="1100">
              <a:solidFill>
                <a:srgbClr val="434343"/>
              </a:solidFill>
            </a:endParaRPr>
          </a:p>
        </p:txBody>
      </p:sp>
      <p:pic>
        <p:nvPicPr>
          <p:cNvPr id="856" name="Google Shape;856;p60"/>
          <p:cNvPicPr preferRelativeResize="0"/>
          <p:nvPr/>
        </p:nvPicPr>
        <p:blipFill rotWithShape="1">
          <a:blip r:embed="rId3">
            <a:alphaModFix/>
          </a:blip>
          <a:srcRect t="914" b="786"/>
          <a:stretch/>
        </p:blipFill>
        <p:spPr>
          <a:xfrm>
            <a:off x="5571363" y="1041855"/>
            <a:ext cx="2461200" cy="3647400"/>
          </a:xfrm>
          <a:prstGeom prst="roundRect">
            <a:avLst>
              <a:gd name="adj" fmla="val 3818"/>
            </a:avLst>
          </a:prstGeom>
          <a:noFill/>
          <a:ln w="19050"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grpSp>
        <p:nvGrpSpPr>
          <p:cNvPr id="857" name="Google Shape;857;p60"/>
          <p:cNvGrpSpPr/>
          <p:nvPr/>
        </p:nvGrpSpPr>
        <p:grpSpPr>
          <a:xfrm>
            <a:off x="7955280" y="137160"/>
            <a:ext cx="1038574" cy="192722"/>
            <a:chOff x="7884085" y="572703"/>
            <a:chExt cx="1038574" cy="192722"/>
          </a:xfrm>
        </p:grpSpPr>
        <p:cxnSp>
          <p:nvCxnSpPr>
            <p:cNvPr id="858" name="Google Shape;858;p60"/>
            <p:cNvCxnSpPr>
              <a:stCxn id="859" idx="6"/>
              <a:endCxn id="860"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859" name="Google Shape;859;p60"/>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61" name="Google Shape;861;p60"/>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60" name="Google Shape;860;p60"/>
            <p:cNvSpPr/>
            <p:nvPr/>
          </p:nvSpPr>
          <p:spPr>
            <a:xfrm>
              <a:off x="8808062" y="572703"/>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862" name="Google Shape;862;p60"/>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863" name="Google Shape;863;p60"/>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864" name="Google Shape;864;p60"/>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865" name="Google Shape;865;p60"/>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GA</a:t>
              </a:r>
              <a:endParaRPr sz="1400" b="1"/>
            </a:p>
          </p:txBody>
        </p:sp>
        <p:sp>
          <p:nvSpPr>
            <p:cNvPr id="866" name="Google Shape;866;p60"/>
            <p:cNvSpPr/>
            <p:nvPr/>
          </p:nvSpPr>
          <p:spPr>
            <a:xfrm>
              <a:off x="851595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sp>
        <p:nvSpPr>
          <p:cNvPr id="867" name="Google Shape;867;p60"/>
          <p:cNvSpPr txBox="1"/>
          <p:nvPr/>
        </p:nvSpPr>
        <p:spPr>
          <a:xfrm>
            <a:off x="457200" y="3435488"/>
            <a:ext cx="31527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Enable QAS on your warehouses: as we expand QAS eligibility, you automatically benefit.</a:t>
            </a:r>
            <a:endParaRPr sz="1100">
              <a:solidFill>
                <a:srgbClr val="434343"/>
              </a:solidFill>
            </a:endParaRPr>
          </a:p>
        </p:txBody>
      </p:sp>
      <p:sp>
        <p:nvSpPr>
          <p:cNvPr id="868" name="Google Shape;868;p60"/>
          <p:cNvSpPr txBox="1"/>
          <p:nvPr/>
        </p:nvSpPr>
        <p:spPr>
          <a:xfrm>
            <a:off x="457200" y="2507095"/>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QAS can help accelerate certain parallelizable, scan-heavy queries by opportunistically applying a burst of compute power resources.</a:t>
            </a:r>
            <a:endParaRPr sz="1100">
              <a:solidFill>
                <a:srgbClr val="434343"/>
              </a:solidFill>
            </a:endParaRPr>
          </a:p>
        </p:txBody>
      </p:sp>
      <p:sp>
        <p:nvSpPr>
          <p:cNvPr id="869" name="Google Shape;869;p60"/>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870" name="Google Shape;870;p60"/>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871" name="Google Shape;871;p60"/>
          <p:cNvSpPr/>
          <p:nvPr/>
        </p:nvSpPr>
        <p:spPr>
          <a:xfrm>
            <a:off x="457200" y="31726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61"/>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Intelligent Workload Optimizations </a:t>
            </a:r>
            <a:endParaRPr/>
          </a:p>
        </p:txBody>
      </p:sp>
      <p:sp>
        <p:nvSpPr>
          <p:cNvPr id="878" name="Google Shape;878;p61"/>
          <p:cNvSpPr/>
          <p:nvPr/>
        </p:nvSpPr>
        <p:spPr>
          <a:xfrm>
            <a:off x="5099149" y="1632218"/>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79" name="Google Shape;879;p61"/>
          <p:cNvSpPr/>
          <p:nvPr/>
        </p:nvSpPr>
        <p:spPr>
          <a:xfrm>
            <a:off x="5735900" y="1632218"/>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0" name="Google Shape;880;p61"/>
          <p:cNvSpPr/>
          <p:nvPr/>
        </p:nvSpPr>
        <p:spPr>
          <a:xfrm>
            <a:off x="6372650" y="1632218"/>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1" name="Google Shape;881;p61"/>
          <p:cNvSpPr/>
          <p:nvPr/>
        </p:nvSpPr>
        <p:spPr>
          <a:xfrm>
            <a:off x="7009401" y="1632218"/>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2" name="Google Shape;882;p61"/>
          <p:cNvSpPr/>
          <p:nvPr/>
        </p:nvSpPr>
        <p:spPr>
          <a:xfrm>
            <a:off x="5099149" y="2361636"/>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3" name="Google Shape;883;p61"/>
          <p:cNvSpPr/>
          <p:nvPr/>
        </p:nvSpPr>
        <p:spPr>
          <a:xfrm>
            <a:off x="5735900" y="2361636"/>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4" name="Google Shape;884;p61"/>
          <p:cNvSpPr/>
          <p:nvPr/>
        </p:nvSpPr>
        <p:spPr>
          <a:xfrm>
            <a:off x="6372650" y="2361636"/>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5" name="Google Shape;885;p61"/>
          <p:cNvSpPr/>
          <p:nvPr/>
        </p:nvSpPr>
        <p:spPr>
          <a:xfrm>
            <a:off x="7009401" y="2361636"/>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6" name="Google Shape;886;p61"/>
          <p:cNvSpPr/>
          <p:nvPr/>
        </p:nvSpPr>
        <p:spPr>
          <a:xfrm>
            <a:off x="5099149" y="3091055"/>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7" name="Google Shape;887;p61"/>
          <p:cNvSpPr/>
          <p:nvPr/>
        </p:nvSpPr>
        <p:spPr>
          <a:xfrm>
            <a:off x="5735900" y="3091055"/>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8" name="Google Shape;888;p61"/>
          <p:cNvSpPr/>
          <p:nvPr/>
        </p:nvSpPr>
        <p:spPr>
          <a:xfrm>
            <a:off x="6372650" y="3091055"/>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89" name="Google Shape;889;p61"/>
          <p:cNvSpPr/>
          <p:nvPr/>
        </p:nvSpPr>
        <p:spPr>
          <a:xfrm>
            <a:off x="7009401" y="3091055"/>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90" name="Google Shape;890;p61"/>
          <p:cNvSpPr/>
          <p:nvPr/>
        </p:nvSpPr>
        <p:spPr>
          <a:xfrm>
            <a:off x="7646152" y="3091055"/>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91" name="Google Shape;891;p61"/>
          <p:cNvSpPr/>
          <p:nvPr/>
        </p:nvSpPr>
        <p:spPr>
          <a:xfrm>
            <a:off x="7646152" y="2361636"/>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sp>
        <p:nvSpPr>
          <p:cNvPr id="892" name="Google Shape;892;p61"/>
          <p:cNvSpPr/>
          <p:nvPr/>
        </p:nvSpPr>
        <p:spPr>
          <a:xfrm>
            <a:off x="7646152" y="1632218"/>
            <a:ext cx="595706" cy="685706"/>
          </a:xfrm>
          <a:custGeom>
            <a:avLst/>
            <a:gdLst/>
            <a:ahLst/>
            <a:cxnLst/>
            <a:rect l="l" t="t" r="r" b="b"/>
            <a:pathLst>
              <a:path w="256770" h="295563" extrusionOk="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alpha val="30000"/>
            </a:srgbClr>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262626"/>
              </a:solidFill>
              <a:latin typeface="Arial"/>
              <a:ea typeface="Arial"/>
              <a:cs typeface="Arial"/>
              <a:sym typeface="Arial"/>
            </a:endParaRPr>
          </a:p>
        </p:txBody>
      </p:sp>
      <p:cxnSp>
        <p:nvCxnSpPr>
          <p:cNvPr id="893" name="Google Shape;893;p61"/>
          <p:cNvCxnSpPr/>
          <p:nvPr/>
        </p:nvCxnSpPr>
        <p:spPr>
          <a:xfrm flipH="1">
            <a:off x="7658775" y="1668183"/>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894" name="Google Shape;894;p61"/>
          <p:cNvCxnSpPr/>
          <p:nvPr/>
        </p:nvCxnSpPr>
        <p:spPr>
          <a:xfrm flipH="1">
            <a:off x="7646260" y="2428192"/>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895" name="Google Shape;895;p61"/>
          <p:cNvCxnSpPr/>
          <p:nvPr/>
        </p:nvCxnSpPr>
        <p:spPr>
          <a:xfrm flipH="1">
            <a:off x="7000781" y="1665613"/>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896" name="Google Shape;896;p61"/>
          <p:cNvCxnSpPr/>
          <p:nvPr/>
        </p:nvCxnSpPr>
        <p:spPr>
          <a:xfrm flipH="1">
            <a:off x="6353409" y="1665613"/>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897" name="Google Shape;897;p61"/>
          <p:cNvCxnSpPr/>
          <p:nvPr/>
        </p:nvCxnSpPr>
        <p:spPr>
          <a:xfrm flipH="1">
            <a:off x="5711357" y="1665613"/>
            <a:ext cx="625500" cy="609600"/>
          </a:xfrm>
          <a:prstGeom prst="straightConnector1">
            <a:avLst/>
          </a:prstGeom>
          <a:noFill/>
          <a:ln w="76200" cap="flat" cmpd="sng">
            <a:solidFill>
              <a:schemeClr val="accent2"/>
            </a:solidFill>
            <a:prstDash val="solid"/>
            <a:round/>
            <a:headEnd type="none" w="sm" len="sm"/>
            <a:tailEnd type="none" w="sm" len="sm"/>
          </a:ln>
        </p:spPr>
      </p:cxnSp>
      <p:cxnSp>
        <p:nvCxnSpPr>
          <p:cNvPr id="898" name="Google Shape;898;p61"/>
          <p:cNvCxnSpPr/>
          <p:nvPr/>
        </p:nvCxnSpPr>
        <p:spPr>
          <a:xfrm flipH="1">
            <a:off x="6994523" y="2399535"/>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899" name="Google Shape;899;p61"/>
          <p:cNvCxnSpPr/>
          <p:nvPr/>
        </p:nvCxnSpPr>
        <p:spPr>
          <a:xfrm flipH="1">
            <a:off x="6350279" y="2399535"/>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0" name="Google Shape;900;p61"/>
          <p:cNvCxnSpPr/>
          <p:nvPr/>
        </p:nvCxnSpPr>
        <p:spPr>
          <a:xfrm flipH="1">
            <a:off x="5736008" y="2399535"/>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1" name="Google Shape;901;p61"/>
          <p:cNvCxnSpPr/>
          <p:nvPr/>
        </p:nvCxnSpPr>
        <p:spPr>
          <a:xfrm flipH="1">
            <a:off x="5099257" y="2399535"/>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2" name="Google Shape;902;p61"/>
          <p:cNvCxnSpPr/>
          <p:nvPr/>
        </p:nvCxnSpPr>
        <p:spPr>
          <a:xfrm flipH="1">
            <a:off x="7646260" y="3131032"/>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3" name="Google Shape;903;p61"/>
          <p:cNvCxnSpPr/>
          <p:nvPr/>
        </p:nvCxnSpPr>
        <p:spPr>
          <a:xfrm flipH="1">
            <a:off x="6994523" y="3133437"/>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4" name="Google Shape;904;p61"/>
          <p:cNvCxnSpPr/>
          <p:nvPr/>
        </p:nvCxnSpPr>
        <p:spPr>
          <a:xfrm flipH="1">
            <a:off x="6350279" y="3133437"/>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5" name="Google Shape;905;p61"/>
          <p:cNvCxnSpPr/>
          <p:nvPr/>
        </p:nvCxnSpPr>
        <p:spPr>
          <a:xfrm flipH="1">
            <a:off x="5721022" y="3133437"/>
            <a:ext cx="625500" cy="609600"/>
          </a:xfrm>
          <a:prstGeom prst="straightConnector1">
            <a:avLst/>
          </a:prstGeom>
          <a:noFill/>
          <a:ln w="76200" cap="flat" cmpd="sng">
            <a:solidFill>
              <a:schemeClr val="dk2"/>
            </a:solidFill>
            <a:prstDash val="solid"/>
            <a:round/>
            <a:headEnd type="none" w="sm" len="sm"/>
            <a:tailEnd type="none" w="sm" len="sm"/>
          </a:ln>
        </p:spPr>
      </p:cxnSp>
      <p:cxnSp>
        <p:nvCxnSpPr>
          <p:cNvPr id="906" name="Google Shape;906;p61"/>
          <p:cNvCxnSpPr/>
          <p:nvPr/>
        </p:nvCxnSpPr>
        <p:spPr>
          <a:xfrm flipH="1">
            <a:off x="5054299" y="3133437"/>
            <a:ext cx="625500" cy="609600"/>
          </a:xfrm>
          <a:prstGeom prst="straightConnector1">
            <a:avLst/>
          </a:prstGeom>
          <a:noFill/>
          <a:ln w="76200" cap="flat" cmpd="sng">
            <a:solidFill>
              <a:schemeClr val="dk2"/>
            </a:solidFill>
            <a:prstDash val="solid"/>
            <a:round/>
            <a:headEnd type="none" w="sm" len="sm"/>
            <a:tailEnd type="none" w="sm" len="sm"/>
          </a:ln>
        </p:spPr>
      </p:cxnSp>
      <p:grpSp>
        <p:nvGrpSpPr>
          <p:cNvPr id="907" name="Google Shape;907;p61"/>
          <p:cNvGrpSpPr/>
          <p:nvPr/>
        </p:nvGrpSpPr>
        <p:grpSpPr>
          <a:xfrm>
            <a:off x="7955280" y="137160"/>
            <a:ext cx="1038574" cy="192722"/>
            <a:chOff x="7884085" y="572703"/>
            <a:chExt cx="1038574" cy="192722"/>
          </a:xfrm>
        </p:grpSpPr>
        <p:cxnSp>
          <p:nvCxnSpPr>
            <p:cNvPr id="908" name="Google Shape;908;p61"/>
            <p:cNvCxnSpPr>
              <a:stCxn id="909" idx="6"/>
              <a:endCxn id="910"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909" name="Google Shape;909;p61"/>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911" name="Google Shape;911;p61"/>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910" name="Google Shape;910;p61"/>
            <p:cNvSpPr/>
            <p:nvPr/>
          </p:nvSpPr>
          <p:spPr>
            <a:xfrm>
              <a:off x="8808062" y="572703"/>
              <a:ext cx="97500" cy="97500"/>
            </a:xfrm>
            <a:prstGeom prst="ellipse">
              <a:avLst/>
            </a:prstGeom>
            <a:solidFill>
              <a:srgbClr val="29B5E8"/>
            </a:solidFill>
            <a:ln w="12700" cap="flat" cmpd="sng">
              <a:solidFill>
                <a:srgbClr val="29B5E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912" name="Google Shape;912;p61"/>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913" name="Google Shape;913;p61"/>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914" name="Google Shape;914;p61"/>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i="0" u="none" strike="noStrike" cap="none">
                  <a:solidFill>
                    <a:srgbClr val="7F7F7F"/>
                  </a:solidFill>
                </a:rPr>
                <a:t>Public</a:t>
              </a:r>
              <a:endParaRPr sz="1400"/>
            </a:p>
          </p:txBody>
        </p:sp>
        <p:sp>
          <p:nvSpPr>
            <p:cNvPr id="915" name="Google Shape;915;p61"/>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rgbClr val="7F7F7F"/>
                  </a:solidFill>
                </a:rPr>
                <a:t>GA</a:t>
              </a:r>
              <a:endParaRPr sz="1400" b="1"/>
            </a:p>
          </p:txBody>
        </p:sp>
        <p:sp>
          <p:nvSpPr>
            <p:cNvPr id="916" name="Google Shape;916;p61"/>
            <p:cNvSpPr/>
            <p:nvPr/>
          </p:nvSpPr>
          <p:spPr>
            <a:xfrm>
              <a:off x="851595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sp>
        <p:nvSpPr>
          <p:cNvPr id="917" name="Google Shape;917;p61"/>
          <p:cNvSpPr/>
          <p:nvPr/>
        </p:nvSpPr>
        <p:spPr>
          <a:xfrm>
            <a:off x="8822974" y="355999"/>
            <a:ext cx="233400" cy="110700"/>
          </a:xfrm>
          <a:prstGeom prst="roundRect">
            <a:avLst>
              <a:gd name="adj" fmla="val 16667"/>
            </a:avLst>
          </a:prstGeom>
          <a:noFill/>
          <a:ln w="12700" cap="flat" cmpd="sng">
            <a:solidFill>
              <a:srgbClr val="29B5E8"/>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500" b="1">
                <a:solidFill>
                  <a:srgbClr val="929292"/>
                </a:solidFill>
              </a:rPr>
              <a:t>SOON</a:t>
            </a:r>
            <a:endParaRPr sz="1400" b="1"/>
          </a:p>
        </p:txBody>
      </p:sp>
      <p:sp>
        <p:nvSpPr>
          <p:cNvPr id="918" name="Google Shape;918;p61"/>
          <p:cNvSpPr txBox="1">
            <a:spLocks noGrp="1"/>
          </p:cNvSpPr>
          <p:nvPr>
            <p:ph type="subTitle" idx="4294967295"/>
          </p:nvPr>
        </p:nvSpPr>
        <p:spPr>
          <a:xfrm>
            <a:off x="365760" y="655868"/>
            <a:ext cx="8344800" cy="366000"/>
          </a:xfrm>
          <a:prstGeom prst="rect">
            <a:avLst/>
          </a:prstGeom>
        </p:spPr>
        <p:txBody>
          <a:bodyPr spcFirstLastPara="1" wrap="square" lIns="45725" tIns="22850" rIns="45725" bIns="22850" anchor="t" anchorCtr="0">
            <a:noAutofit/>
          </a:bodyPr>
          <a:lstStyle/>
          <a:p>
            <a:pPr marL="0" lvl="0" indent="0" algn="l" rtl="0">
              <a:spcBef>
                <a:spcPts val="0"/>
              </a:spcBef>
              <a:spcAft>
                <a:spcPts val="1000"/>
              </a:spcAft>
              <a:buNone/>
            </a:pPr>
            <a:r>
              <a:rPr lang="en-US"/>
              <a:t>Automatic pruning via workload-specific metadata and search optimization</a:t>
            </a:r>
            <a:endParaRPr/>
          </a:p>
        </p:txBody>
      </p:sp>
      <p:sp>
        <p:nvSpPr>
          <p:cNvPr id="919" name="Google Shape;919;p61"/>
          <p:cNvSpPr txBox="1"/>
          <p:nvPr/>
        </p:nvSpPr>
        <p:spPr>
          <a:xfrm>
            <a:off x="457200" y="3435483"/>
            <a:ext cx="28869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Simply run your queries on Gen2 or Adaptive warehouses and intelligent workload optimizations will be automatically applied</a:t>
            </a:r>
            <a:endParaRPr sz="1100">
              <a:solidFill>
                <a:srgbClr val="434343"/>
              </a:solidFill>
            </a:endParaRPr>
          </a:p>
        </p:txBody>
      </p:sp>
      <p:sp>
        <p:nvSpPr>
          <p:cNvPr id="920" name="Google Shape;920;p61"/>
          <p:cNvSpPr txBox="1"/>
          <p:nvPr/>
        </p:nvSpPr>
        <p:spPr>
          <a:xfrm>
            <a:off x="457200" y="157366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We automatically analyze the queries you run and generate workload-specific metadata and indexes to improve pruning efficiency</a:t>
            </a:r>
            <a:endParaRPr sz="1100">
              <a:solidFill>
                <a:srgbClr val="434343"/>
              </a:solidFill>
            </a:endParaRPr>
          </a:p>
        </p:txBody>
      </p:sp>
      <p:sp>
        <p:nvSpPr>
          <p:cNvPr id="921" name="Google Shape;921;p61"/>
          <p:cNvSpPr txBox="1"/>
          <p:nvPr/>
        </p:nvSpPr>
        <p:spPr>
          <a:xfrm>
            <a:off x="457200" y="2507095"/>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Workload-specific metadata and indexes can significantly accelerate your queries through via enhanced micro-partition pruning</a:t>
            </a:r>
            <a:endParaRPr sz="1100">
              <a:solidFill>
                <a:srgbClr val="434343"/>
              </a:solidFill>
            </a:endParaRPr>
          </a:p>
        </p:txBody>
      </p:sp>
      <p:sp>
        <p:nvSpPr>
          <p:cNvPr id="922" name="Google Shape;922;p61"/>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923" name="Google Shape;923;p61"/>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924" name="Google Shape;924;p61"/>
          <p:cNvSpPr/>
          <p:nvPr/>
        </p:nvSpPr>
        <p:spPr>
          <a:xfrm>
            <a:off x="457200" y="3172688"/>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3"/>
          <p:cNvSpPr txBox="1">
            <a:spLocks noGrp="1"/>
          </p:cNvSpPr>
          <p:nvPr>
            <p:ph type="ctrTitle"/>
          </p:nvPr>
        </p:nvSpPr>
        <p:spPr>
          <a:xfrm>
            <a:off x="352600" y="1156625"/>
            <a:ext cx="55839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8"/>
          <p:cNvGrpSpPr/>
          <p:nvPr/>
        </p:nvGrpSpPr>
        <p:grpSpPr>
          <a:xfrm>
            <a:off x="2533901" y="1857788"/>
            <a:ext cx="4076198" cy="1681288"/>
            <a:chOff x="1125300" y="1857788"/>
            <a:chExt cx="4076198" cy="1681288"/>
          </a:xfrm>
        </p:grpSpPr>
        <p:sp>
          <p:nvSpPr>
            <p:cNvPr id="320" name="Google Shape;320;p38"/>
            <p:cNvSpPr txBox="1"/>
            <p:nvPr/>
          </p:nvSpPr>
          <p:spPr>
            <a:xfrm>
              <a:off x="2754698" y="2707775"/>
              <a:ext cx="2446800" cy="831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b="1">
                  <a:solidFill>
                    <a:schemeClr val="dk1"/>
                  </a:solidFill>
                </a:rPr>
                <a:t>Sr. Solutions Architect</a:t>
              </a:r>
              <a:endParaRPr b="1">
                <a:solidFill>
                  <a:schemeClr val="dk1"/>
                </a:solidFill>
              </a:endParaRPr>
            </a:p>
            <a:p>
              <a:pPr marL="0" marR="0" lvl="0" indent="0" algn="l" rtl="0">
                <a:spcBef>
                  <a:spcPts val="0"/>
                </a:spcBef>
                <a:spcAft>
                  <a:spcPts val="0"/>
                </a:spcAft>
                <a:buNone/>
              </a:pPr>
              <a:r>
                <a:rPr lang="en-US" b="1">
                  <a:solidFill>
                    <a:schemeClr val="dk1"/>
                  </a:solidFill>
                </a:rPr>
                <a:t>Snowflake</a:t>
              </a:r>
              <a:endParaRPr b="1">
                <a:solidFill>
                  <a:schemeClr val="dk1"/>
                </a:solidFill>
              </a:endParaRPr>
            </a:p>
            <a:p>
              <a:pPr marL="0" marR="0" lvl="0" indent="0" algn="l" rtl="0">
                <a:spcBef>
                  <a:spcPts val="0"/>
                </a:spcBef>
                <a:spcAft>
                  <a:spcPts val="0"/>
                </a:spcAft>
                <a:buNone/>
              </a:pPr>
              <a:endParaRPr b="1">
                <a:solidFill>
                  <a:schemeClr val="dk1"/>
                </a:solidFill>
              </a:endParaRPr>
            </a:p>
          </p:txBody>
        </p:sp>
        <p:sp>
          <p:nvSpPr>
            <p:cNvPr id="321" name="Google Shape;321;p38"/>
            <p:cNvSpPr txBox="1"/>
            <p:nvPr/>
          </p:nvSpPr>
          <p:spPr>
            <a:xfrm>
              <a:off x="2754704" y="2066408"/>
              <a:ext cx="16029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sz="1800" b="1">
                  <a:solidFill>
                    <a:srgbClr val="FFFFFF"/>
                  </a:solidFill>
                </a:rPr>
                <a:t>Bob Morrison</a:t>
              </a:r>
              <a:endParaRPr sz="1800" b="1">
                <a:solidFill>
                  <a:srgbClr val="FFFFFF"/>
                </a:solidFill>
                <a:latin typeface="Arial"/>
                <a:ea typeface="Arial"/>
                <a:cs typeface="Arial"/>
                <a:sym typeface="Arial"/>
              </a:endParaRPr>
            </a:p>
          </p:txBody>
        </p:sp>
        <p:pic>
          <p:nvPicPr>
            <p:cNvPr id="322" name="Google Shape;322;p38"/>
            <p:cNvPicPr preferRelativeResize="0"/>
            <p:nvPr/>
          </p:nvPicPr>
          <p:blipFill rotWithShape="1">
            <a:blip r:embed="rId3">
              <a:alphaModFix/>
            </a:blip>
            <a:srcRect l="14854" t="17939" r="14847" b="8205"/>
            <a:stretch/>
          </p:blipFill>
          <p:spPr>
            <a:xfrm>
              <a:off x="1125300" y="1857788"/>
              <a:ext cx="1465500" cy="1465500"/>
            </a:xfrm>
            <a:prstGeom prst="ellipse">
              <a:avLst/>
            </a:prstGeom>
            <a:noFill/>
            <a:ln w="38100" cap="flat" cmpd="sng">
              <a:solidFill>
                <a:schemeClr val="lt2"/>
              </a:solidFill>
              <a:prstDash val="solid"/>
              <a:round/>
              <a:headEnd type="none" w="sm" len="sm"/>
              <a:tailEnd type="none" w="sm" len="sm"/>
            </a:ln>
          </p:spPr>
        </p:pic>
        <p:pic>
          <p:nvPicPr>
            <p:cNvPr id="323" name="Google Shape;323;p38"/>
            <p:cNvPicPr preferRelativeResize="0"/>
            <p:nvPr/>
          </p:nvPicPr>
          <p:blipFill rotWithShape="1">
            <a:blip r:embed="rId4">
              <a:alphaModFix/>
            </a:blip>
            <a:srcRect/>
            <a:stretch/>
          </p:blipFill>
          <p:spPr>
            <a:xfrm>
              <a:off x="1125300" y="1882648"/>
              <a:ext cx="1465500" cy="1465500"/>
            </a:xfrm>
            <a:prstGeom prst="ellipse">
              <a:avLst/>
            </a:prstGeom>
            <a:noFill/>
            <a:ln w="127000" cap="flat" cmpd="sng">
              <a:solidFill>
                <a:srgbClr val="FFFFFF"/>
              </a:solidFill>
              <a:prstDash val="solid"/>
              <a:round/>
              <a:headEnd type="none" w="sm" len="sm"/>
              <a:tailEnd type="none" w="sm" len="sm"/>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353539" y="291989"/>
            <a:ext cx="7025400" cy="473100"/>
          </a:xfrm>
          <a:prstGeom prst="rect">
            <a:avLst/>
          </a:prstGeom>
          <a:noFill/>
          <a:ln>
            <a:noFill/>
          </a:ln>
        </p:spPr>
        <p:txBody>
          <a:bodyPr spcFirstLastPara="1" wrap="square" lIns="91450" tIns="91450" rIns="91450" bIns="0" anchor="t" anchorCtr="0">
            <a:noAutofit/>
          </a:bodyPr>
          <a:lstStyle/>
          <a:p>
            <a:pPr marL="0" lvl="0" indent="0" algn="l" rtl="0">
              <a:lnSpc>
                <a:spcPct val="85000"/>
              </a:lnSpc>
              <a:spcBef>
                <a:spcPts val="0"/>
              </a:spcBef>
              <a:spcAft>
                <a:spcPts val="0"/>
              </a:spcAft>
              <a:buClr>
                <a:schemeClr val="lt1"/>
              </a:buClr>
              <a:buSzPts val="2600"/>
              <a:buFont typeface="Arial"/>
              <a:buNone/>
            </a:pPr>
            <a:r>
              <a:rPr lang="en-US"/>
              <a:t>AGENDA</a:t>
            </a:r>
            <a:endParaRPr/>
          </a:p>
        </p:txBody>
      </p:sp>
      <p:sp>
        <p:nvSpPr>
          <p:cNvPr id="329" name="Google Shape;329;p39"/>
          <p:cNvSpPr txBox="1">
            <a:spLocks noGrp="1"/>
          </p:cNvSpPr>
          <p:nvPr>
            <p:ph type="body" idx="1"/>
          </p:nvPr>
        </p:nvSpPr>
        <p:spPr>
          <a:xfrm>
            <a:off x="932663" y="1130825"/>
            <a:ext cx="6446100" cy="3016500"/>
          </a:xfrm>
          <a:prstGeom prst="rect">
            <a:avLst/>
          </a:prstGeom>
          <a:noFill/>
          <a:ln>
            <a:noFill/>
          </a:ln>
        </p:spPr>
        <p:txBody>
          <a:bodyPr spcFirstLastPara="1" wrap="square" lIns="45725" tIns="22850" rIns="45725" bIns="22850" anchor="t" anchorCtr="0">
            <a:noAutofit/>
          </a:bodyPr>
          <a:lstStyle/>
          <a:p>
            <a:pPr marL="292100" lvl="0" indent="-292100" algn="l" rtl="0">
              <a:lnSpc>
                <a:spcPct val="150000"/>
              </a:lnSpc>
              <a:spcBef>
                <a:spcPts val="1000"/>
              </a:spcBef>
              <a:spcAft>
                <a:spcPts val="0"/>
              </a:spcAft>
              <a:buSzPts val="1800"/>
              <a:buFont typeface="Arial"/>
              <a:buChar char="•"/>
            </a:pPr>
            <a:r>
              <a:rPr lang="en-US"/>
              <a:t>Introduction</a:t>
            </a:r>
            <a:endParaRPr/>
          </a:p>
          <a:p>
            <a:pPr marL="292100" lvl="0" indent="-292100" algn="l" rtl="0">
              <a:lnSpc>
                <a:spcPct val="150000"/>
              </a:lnSpc>
              <a:spcBef>
                <a:spcPts val="1000"/>
              </a:spcBef>
              <a:spcAft>
                <a:spcPts val="0"/>
              </a:spcAft>
              <a:buSzPts val="1800"/>
              <a:buFont typeface="Arial"/>
              <a:buChar char="•"/>
            </a:pPr>
            <a:r>
              <a:rPr lang="en-US"/>
              <a:t>Visibility</a:t>
            </a:r>
            <a:endParaRPr/>
          </a:p>
          <a:p>
            <a:pPr marL="292100" lvl="0" indent="-292100" algn="l" rtl="0">
              <a:lnSpc>
                <a:spcPct val="150000"/>
              </a:lnSpc>
              <a:spcBef>
                <a:spcPts val="1000"/>
              </a:spcBef>
              <a:spcAft>
                <a:spcPts val="0"/>
              </a:spcAft>
              <a:buSzPts val="1800"/>
              <a:buFont typeface="Arial"/>
              <a:buChar char="•"/>
            </a:pPr>
            <a:r>
              <a:rPr lang="en-US"/>
              <a:t>Control</a:t>
            </a:r>
            <a:endParaRPr/>
          </a:p>
          <a:p>
            <a:pPr marL="292100" lvl="0" indent="-292100" algn="l" rtl="0">
              <a:lnSpc>
                <a:spcPct val="150000"/>
              </a:lnSpc>
              <a:spcBef>
                <a:spcPts val="1000"/>
              </a:spcBef>
              <a:spcAft>
                <a:spcPts val="0"/>
              </a:spcAft>
              <a:buSzPts val="1800"/>
              <a:buFont typeface="Arial"/>
              <a:buChar char="•"/>
            </a:pPr>
            <a:r>
              <a:rPr lang="en-US"/>
              <a:t>Optimization</a:t>
            </a:r>
            <a:endParaRPr/>
          </a:p>
          <a:p>
            <a:pPr marL="292100" lvl="0" indent="-292100" algn="l" rtl="0">
              <a:lnSpc>
                <a:spcPct val="150000"/>
              </a:lnSpc>
              <a:spcBef>
                <a:spcPts val="1000"/>
              </a:spcBef>
              <a:spcAft>
                <a:spcPts val="0"/>
              </a:spcAft>
              <a:buSzPts val="1800"/>
              <a:buChar char="•"/>
            </a:pPr>
            <a:r>
              <a:rPr lang="en-US"/>
              <a:t>The FinOps Foundation</a:t>
            </a:r>
            <a:endParaRPr/>
          </a:p>
        </p:txBody>
      </p:sp>
      <p:sp>
        <p:nvSpPr>
          <p:cNvPr id="330" name="Google Shape;330;p39"/>
          <p:cNvSpPr txBox="1"/>
          <p:nvPr/>
        </p:nvSpPr>
        <p:spPr>
          <a:xfrm>
            <a:off x="9217875" y="125300"/>
            <a:ext cx="1485600" cy="606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20 min</a:t>
            </a:r>
            <a:endParaRPr sz="1800">
              <a:solidFill>
                <a:srgbClr val="5B5B5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ctrTitle"/>
          </p:nvPr>
        </p:nvSpPr>
        <p:spPr>
          <a:xfrm>
            <a:off x="352600" y="1156626"/>
            <a:ext cx="68178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INTRODUCTION</a:t>
            </a:r>
            <a:endParaRPr>
              <a:solidFill>
                <a:schemeClr val="accent1"/>
              </a:solidFill>
            </a:endParaRPr>
          </a:p>
        </p:txBody>
      </p:sp>
      <p:sp>
        <p:nvSpPr>
          <p:cNvPr id="337" name="Google Shape;337;p40"/>
          <p:cNvSpPr txBox="1"/>
          <p:nvPr/>
        </p:nvSpPr>
        <p:spPr>
          <a:xfrm>
            <a:off x="9217875" y="125300"/>
            <a:ext cx="1485600" cy="606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20 min</a:t>
            </a:r>
            <a:endParaRPr sz="1800">
              <a:solidFill>
                <a:srgbClr val="5B5B5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The Customer Journey</a:t>
            </a:r>
            <a:endParaRPr/>
          </a:p>
        </p:txBody>
      </p:sp>
      <p:sp>
        <p:nvSpPr>
          <p:cNvPr id="344" name="Google Shape;344;p41"/>
          <p:cNvSpPr/>
          <p:nvPr/>
        </p:nvSpPr>
        <p:spPr>
          <a:xfrm>
            <a:off x="457200" y="1418775"/>
            <a:ext cx="2544300" cy="2360100"/>
          </a:xfrm>
          <a:prstGeom prst="roundRect">
            <a:avLst>
              <a:gd name="adj" fmla="val 5081"/>
            </a:avLst>
          </a:prstGeom>
          <a:solidFill>
            <a:srgbClr val="28B5E8"/>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45" name="Google Shape;345;p41"/>
          <p:cNvSpPr/>
          <p:nvPr/>
        </p:nvSpPr>
        <p:spPr>
          <a:xfrm>
            <a:off x="3299925" y="1418775"/>
            <a:ext cx="2544300" cy="2360100"/>
          </a:xfrm>
          <a:prstGeom prst="roundRect">
            <a:avLst>
              <a:gd name="adj" fmla="val 5081"/>
            </a:avLst>
          </a:prstGeom>
          <a:solidFill>
            <a:schemeClr val="accen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46" name="Google Shape;346;p41"/>
          <p:cNvSpPr/>
          <p:nvPr/>
        </p:nvSpPr>
        <p:spPr>
          <a:xfrm>
            <a:off x="6142651" y="1418775"/>
            <a:ext cx="2544300" cy="2360100"/>
          </a:xfrm>
          <a:prstGeom prst="roundRect">
            <a:avLst>
              <a:gd name="adj" fmla="val 5081"/>
            </a:avLst>
          </a:prstGeom>
          <a:solidFill>
            <a:schemeClr val="accent5"/>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47" name="Google Shape;347;p41"/>
          <p:cNvSpPr txBox="1"/>
          <p:nvPr/>
        </p:nvSpPr>
        <p:spPr>
          <a:xfrm>
            <a:off x="664625" y="2935154"/>
            <a:ext cx="2058600" cy="646500"/>
          </a:xfrm>
          <a:prstGeom prst="rect">
            <a:avLst/>
          </a:prstGeom>
          <a:noFill/>
          <a:ln>
            <a:noFill/>
          </a:ln>
        </p:spPr>
        <p:txBody>
          <a:bodyPr spcFirstLastPara="1" wrap="square" lIns="45725" tIns="45725" rIns="45725" bIns="45725" anchor="b" anchorCtr="0">
            <a:noAutofit/>
          </a:bodyPr>
          <a:lstStyle/>
          <a:p>
            <a:pPr marL="0" lvl="0" indent="0" algn="l" rtl="0">
              <a:lnSpc>
                <a:spcPct val="90000"/>
              </a:lnSpc>
              <a:spcBef>
                <a:spcPts val="0"/>
              </a:spcBef>
              <a:spcAft>
                <a:spcPts val="0"/>
              </a:spcAft>
              <a:buNone/>
            </a:pPr>
            <a:r>
              <a:rPr lang="en-US" sz="2000" b="1">
                <a:solidFill>
                  <a:srgbClr val="FFFFFF"/>
                </a:solidFill>
              </a:rPr>
              <a:t>Visibility </a:t>
            </a:r>
            <a:endParaRPr sz="2000" b="1">
              <a:solidFill>
                <a:srgbClr val="FFFFFF"/>
              </a:solidFill>
            </a:endParaRPr>
          </a:p>
          <a:p>
            <a:pPr marL="0" lvl="0" indent="0" algn="l" rtl="0">
              <a:lnSpc>
                <a:spcPct val="90000"/>
              </a:lnSpc>
              <a:spcBef>
                <a:spcPts val="0"/>
              </a:spcBef>
              <a:spcAft>
                <a:spcPts val="0"/>
              </a:spcAft>
              <a:buNone/>
            </a:pPr>
            <a:r>
              <a:rPr lang="en-US" sz="1200" b="1">
                <a:solidFill>
                  <a:srgbClr val="FFFFFF"/>
                </a:solidFill>
              </a:rPr>
              <a:t>Understand costs </a:t>
            </a:r>
            <a:endParaRPr sz="1200" b="1">
              <a:solidFill>
                <a:srgbClr val="FFFFFF"/>
              </a:solidFill>
            </a:endParaRPr>
          </a:p>
          <a:p>
            <a:pPr marL="0" lvl="0" indent="0" algn="l" rtl="0">
              <a:lnSpc>
                <a:spcPct val="90000"/>
              </a:lnSpc>
              <a:spcBef>
                <a:spcPts val="0"/>
              </a:spcBef>
              <a:spcAft>
                <a:spcPts val="0"/>
              </a:spcAft>
              <a:buNone/>
            </a:pPr>
            <a:r>
              <a:rPr lang="en-US" sz="1200" b="1">
                <a:solidFill>
                  <a:srgbClr val="FFFFFF"/>
                </a:solidFill>
              </a:rPr>
              <a:t>and performance</a:t>
            </a:r>
            <a:endParaRPr sz="2200" b="1">
              <a:solidFill>
                <a:srgbClr val="FFFFFF"/>
              </a:solidFill>
            </a:endParaRPr>
          </a:p>
        </p:txBody>
      </p:sp>
      <p:sp>
        <p:nvSpPr>
          <p:cNvPr id="348" name="Google Shape;348;p41"/>
          <p:cNvSpPr txBox="1"/>
          <p:nvPr/>
        </p:nvSpPr>
        <p:spPr>
          <a:xfrm>
            <a:off x="6362571" y="2935154"/>
            <a:ext cx="2181300" cy="646500"/>
          </a:xfrm>
          <a:prstGeom prst="rect">
            <a:avLst/>
          </a:prstGeom>
          <a:noFill/>
          <a:ln>
            <a:noFill/>
          </a:ln>
        </p:spPr>
        <p:txBody>
          <a:bodyPr spcFirstLastPara="1" wrap="square" lIns="45725" tIns="45725" rIns="45725" bIns="45725" anchor="b" anchorCtr="0">
            <a:noAutofit/>
          </a:bodyPr>
          <a:lstStyle/>
          <a:p>
            <a:pPr marL="0" lvl="0" indent="0" algn="l" rtl="0">
              <a:lnSpc>
                <a:spcPct val="90000"/>
              </a:lnSpc>
              <a:spcBef>
                <a:spcPts val="0"/>
              </a:spcBef>
              <a:spcAft>
                <a:spcPts val="0"/>
              </a:spcAft>
              <a:buNone/>
            </a:pPr>
            <a:r>
              <a:rPr lang="en-US" sz="2000" b="1">
                <a:solidFill>
                  <a:srgbClr val="FFFFFF"/>
                </a:solidFill>
              </a:rPr>
              <a:t>Optimization</a:t>
            </a:r>
            <a:endParaRPr sz="2000" b="1">
              <a:solidFill>
                <a:srgbClr val="FFFFFF"/>
              </a:solidFill>
            </a:endParaRPr>
          </a:p>
          <a:p>
            <a:pPr marL="0" lvl="0" indent="0" algn="l" rtl="0">
              <a:lnSpc>
                <a:spcPct val="90000"/>
              </a:lnSpc>
              <a:spcBef>
                <a:spcPts val="0"/>
              </a:spcBef>
              <a:spcAft>
                <a:spcPts val="0"/>
              </a:spcAft>
              <a:buNone/>
            </a:pPr>
            <a:r>
              <a:rPr lang="en-US" sz="1200" b="1">
                <a:solidFill>
                  <a:schemeClr val="lt1"/>
                </a:solidFill>
              </a:rPr>
              <a:t>Optimize costs </a:t>
            </a:r>
            <a:br>
              <a:rPr lang="en-US" sz="1200" b="1">
                <a:solidFill>
                  <a:schemeClr val="lt1"/>
                </a:solidFill>
              </a:rPr>
            </a:br>
            <a:r>
              <a:rPr lang="en-US" sz="1200" b="1">
                <a:solidFill>
                  <a:schemeClr val="lt1"/>
                </a:solidFill>
              </a:rPr>
              <a:t>and performance</a:t>
            </a:r>
            <a:endParaRPr sz="2000" b="1">
              <a:solidFill>
                <a:srgbClr val="FFFFFF"/>
              </a:solidFill>
            </a:endParaRPr>
          </a:p>
        </p:txBody>
      </p:sp>
      <p:sp>
        <p:nvSpPr>
          <p:cNvPr id="349" name="Google Shape;349;p41"/>
          <p:cNvSpPr txBox="1"/>
          <p:nvPr/>
        </p:nvSpPr>
        <p:spPr>
          <a:xfrm>
            <a:off x="3531525" y="2935154"/>
            <a:ext cx="2181300" cy="646500"/>
          </a:xfrm>
          <a:prstGeom prst="rect">
            <a:avLst/>
          </a:prstGeom>
          <a:noFill/>
          <a:ln>
            <a:noFill/>
          </a:ln>
        </p:spPr>
        <p:txBody>
          <a:bodyPr spcFirstLastPara="1" wrap="square" lIns="45725" tIns="45725" rIns="45725" bIns="45725" anchor="b" anchorCtr="0">
            <a:noAutofit/>
          </a:bodyPr>
          <a:lstStyle/>
          <a:p>
            <a:pPr marL="0" lvl="0" indent="0" algn="l" rtl="0">
              <a:lnSpc>
                <a:spcPct val="90000"/>
              </a:lnSpc>
              <a:spcBef>
                <a:spcPts val="0"/>
              </a:spcBef>
              <a:spcAft>
                <a:spcPts val="0"/>
              </a:spcAft>
              <a:buNone/>
            </a:pPr>
            <a:r>
              <a:rPr lang="en-US" sz="2000" b="1">
                <a:solidFill>
                  <a:srgbClr val="FFFFFF"/>
                </a:solidFill>
              </a:rPr>
              <a:t>Control</a:t>
            </a:r>
            <a:endParaRPr sz="2000" b="1">
              <a:solidFill>
                <a:srgbClr val="FFFFFF"/>
              </a:solidFill>
            </a:endParaRPr>
          </a:p>
          <a:p>
            <a:pPr marL="0" lvl="0" indent="0" algn="l" rtl="0">
              <a:lnSpc>
                <a:spcPct val="90000"/>
              </a:lnSpc>
              <a:spcBef>
                <a:spcPts val="0"/>
              </a:spcBef>
              <a:spcAft>
                <a:spcPts val="0"/>
              </a:spcAft>
              <a:buNone/>
            </a:pPr>
            <a:r>
              <a:rPr lang="en-US" sz="1200" b="1">
                <a:solidFill>
                  <a:schemeClr val="lt1"/>
                </a:solidFill>
              </a:rPr>
              <a:t>Limit and </a:t>
            </a:r>
            <a:br>
              <a:rPr lang="en-US" sz="1200" b="1">
                <a:solidFill>
                  <a:schemeClr val="lt1"/>
                </a:solidFill>
              </a:rPr>
            </a:br>
            <a:r>
              <a:rPr lang="en-US" sz="1200" b="1">
                <a:solidFill>
                  <a:schemeClr val="lt1"/>
                </a:solidFill>
              </a:rPr>
              <a:t>control spend</a:t>
            </a:r>
            <a:endParaRPr sz="2000" b="1">
              <a:solidFill>
                <a:srgbClr val="FFFFFF"/>
              </a:solidFill>
            </a:endParaRPr>
          </a:p>
        </p:txBody>
      </p:sp>
      <p:sp>
        <p:nvSpPr>
          <p:cNvPr id="350" name="Google Shape;350;p41"/>
          <p:cNvSpPr/>
          <p:nvPr/>
        </p:nvSpPr>
        <p:spPr>
          <a:xfrm>
            <a:off x="1963699" y="1636729"/>
            <a:ext cx="827988" cy="556941"/>
          </a:xfrm>
          <a:custGeom>
            <a:avLst/>
            <a:gdLst/>
            <a:ahLst/>
            <a:cxnLst/>
            <a:rect l="l" t="t" r="r" b="b"/>
            <a:pathLst>
              <a:path w="8663" h="5832" extrusionOk="0">
                <a:moveTo>
                  <a:pt x="7444" y="1"/>
                </a:moveTo>
                <a:cubicBezTo>
                  <a:pt x="7321" y="1"/>
                  <a:pt x="7219" y="103"/>
                  <a:pt x="7219" y="226"/>
                </a:cubicBezTo>
                <a:cubicBezTo>
                  <a:pt x="7219" y="351"/>
                  <a:pt x="7321" y="453"/>
                  <a:pt x="7444" y="453"/>
                </a:cubicBezTo>
                <a:lnTo>
                  <a:pt x="8209" y="453"/>
                </a:lnTo>
                <a:lnTo>
                  <a:pt x="8209" y="1218"/>
                </a:lnTo>
                <a:cubicBezTo>
                  <a:pt x="8209" y="1343"/>
                  <a:pt x="8312" y="1444"/>
                  <a:pt x="8436" y="1444"/>
                </a:cubicBezTo>
                <a:cubicBezTo>
                  <a:pt x="8561" y="1444"/>
                  <a:pt x="8662" y="1343"/>
                  <a:pt x="8662" y="1218"/>
                </a:cubicBezTo>
                <a:lnTo>
                  <a:pt x="8662" y="226"/>
                </a:lnTo>
                <a:cubicBezTo>
                  <a:pt x="8662" y="103"/>
                  <a:pt x="8561" y="1"/>
                  <a:pt x="8436" y="1"/>
                </a:cubicBezTo>
                <a:close/>
                <a:moveTo>
                  <a:pt x="226" y="1"/>
                </a:moveTo>
                <a:cubicBezTo>
                  <a:pt x="101" y="1"/>
                  <a:pt x="0" y="103"/>
                  <a:pt x="0" y="228"/>
                </a:cubicBezTo>
                <a:lnTo>
                  <a:pt x="0" y="1218"/>
                </a:lnTo>
                <a:cubicBezTo>
                  <a:pt x="0" y="1343"/>
                  <a:pt x="101" y="1445"/>
                  <a:pt x="226" y="1445"/>
                </a:cubicBezTo>
                <a:cubicBezTo>
                  <a:pt x="351" y="1445"/>
                  <a:pt x="453" y="1343"/>
                  <a:pt x="453" y="1218"/>
                </a:cubicBezTo>
                <a:lnTo>
                  <a:pt x="453" y="453"/>
                </a:lnTo>
                <a:lnTo>
                  <a:pt x="1217" y="453"/>
                </a:lnTo>
                <a:cubicBezTo>
                  <a:pt x="1341" y="453"/>
                  <a:pt x="1444" y="351"/>
                  <a:pt x="1444" y="228"/>
                </a:cubicBezTo>
                <a:cubicBezTo>
                  <a:pt x="1444" y="103"/>
                  <a:pt x="1341" y="1"/>
                  <a:pt x="1217" y="1"/>
                </a:cubicBezTo>
                <a:close/>
                <a:moveTo>
                  <a:pt x="4436" y="2474"/>
                </a:moveTo>
                <a:cubicBezTo>
                  <a:pt x="4679" y="2474"/>
                  <a:pt x="4878" y="2673"/>
                  <a:pt x="4878" y="2917"/>
                </a:cubicBezTo>
                <a:cubicBezTo>
                  <a:pt x="4878" y="3160"/>
                  <a:pt x="4681" y="3358"/>
                  <a:pt x="4436" y="3358"/>
                </a:cubicBezTo>
                <a:cubicBezTo>
                  <a:pt x="4192" y="3358"/>
                  <a:pt x="3995" y="3160"/>
                  <a:pt x="3995" y="2917"/>
                </a:cubicBezTo>
                <a:cubicBezTo>
                  <a:pt x="3995" y="2673"/>
                  <a:pt x="4192" y="2474"/>
                  <a:pt x="4436" y="2474"/>
                </a:cubicBezTo>
                <a:close/>
                <a:moveTo>
                  <a:pt x="4436" y="1766"/>
                </a:moveTo>
                <a:cubicBezTo>
                  <a:pt x="3802" y="1766"/>
                  <a:pt x="3285" y="2281"/>
                  <a:pt x="3285" y="2917"/>
                </a:cubicBezTo>
                <a:cubicBezTo>
                  <a:pt x="3285" y="3551"/>
                  <a:pt x="3802" y="4068"/>
                  <a:pt x="4436" y="4068"/>
                </a:cubicBezTo>
                <a:cubicBezTo>
                  <a:pt x="5071" y="4068"/>
                  <a:pt x="5587" y="3551"/>
                  <a:pt x="5587" y="2917"/>
                </a:cubicBezTo>
                <a:cubicBezTo>
                  <a:pt x="5587" y="2281"/>
                  <a:pt x="5071" y="1766"/>
                  <a:pt x="4436" y="1766"/>
                </a:cubicBezTo>
                <a:close/>
                <a:moveTo>
                  <a:pt x="4400" y="1522"/>
                </a:moveTo>
                <a:cubicBezTo>
                  <a:pt x="5758" y="1522"/>
                  <a:pt x="6987" y="2045"/>
                  <a:pt x="7685" y="2902"/>
                </a:cubicBezTo>
                <a:cubicBezTo>
                  <a:pt x="6990" y="3780"/>
                  <a:pt x="5749" y="4310"/>
                  <a:pt x="4378" y="4310"/>
                </a:cubicBezTo>
                <a:cubicBezTo>
                  <a:pt x="4334" y="4310"/>
                  <a:pt x="4289" y="4309"/>
                  <a:pt x="4244" y="4308"/>
                </a:cubicBezTo>
                <a:cubicBezTo>
                  <a:pt x="2911" y="4277"/>
                  <a:pt x="1778" y="3762"/>
                  <a:pt x="1166" y="2917"/>
                </a:cubicBezTo>
                <a:cubicBezTo>
                  <a:pt x="1778" y="2072"/>
                  <a:pt x="2914" y="1557"/>
                  <a:pt x="4255" y="1524"/>
                </a:cubicBezTo>
                <a:cubicBezTo>
                  <a:pt x="4303" y="1523"/>
                  <a:pt x="4352" y="1522"/>
                  <a:pt x="4400" y="1522"/>
                </a:cubicBezTo>
                <a:close/>
                <a:moveTo>
                  <a:pt x="4385" y="814"/>
                </a:moveTo>
                <a:cubicBezTo>
                  <a:pt x="4336" y="814"/>
                  <a:pt x="4286" y="815"/>
                  <a:pt x="4237" y="816"/>
                </a:cubicBezTo>
                <a:cubicBezTo>
                  <a:pt x="2572" y="854"/>
                  <a:pt x="1159" y="1561"/>
                  <a:pt x="453" y="2708"/>
                </a:cubicBezTo>
                <a:cubicBezTo>
                  <a:pt x="418" y="2763"/>
                  <a:pt x="401" y="2828"/>
                  <a:pt x="401" y="2893"/>
                </a:cubicBezTo>
                <a:lnTo>
                  <a:pt x="401" y="2936"/>
                </a:lnTo>
                <a:cubicBezTo>
                  <a:pt x="401" y="3002"/>
                  <a:pt x="419" y="3067"/>
                  <a:pt x="453" y="3122"/>
                </a:cubicBezTo>
                <a:cubicBezTo>
                  <a:pt x="1159" y="4268"/>
                  <a:pt x="2569" y="4975"/>
                  <a:pt x="4227" y="5014"/>
                </a:cubicBezTo>
                <a:cubicBezTo>
                  <a:pt x="4274" y="5015"/>
                  <a:pt x="4322" y="5015"/>
                  <a:pt x="4369" y="5015"/>
                </a:cubicBezTo>
                <a:cubicBezTo>
                  <a:pt x="4373" y="5015"/>
                  <a:pt x="4376" y="5015"/>
                  <a:pt x="4380" y="5015"/>
                </a:cubicBezTo>
                <a:cubicBezTo>
                  <a:pt x="6068" y="5015"/>
                  <a:pt x="7595" y="4303"/>
                  <a:pt x="8390" y="3138"/>
                </a:cubicBezTo>
                <a:cubicBezTo>
                  <a:pt x="8399" y="3125"/>
                  <a:pt x="8408" y="3110"/>
                  <a:pt x="8414" y="3095"/>
                </a:cubicBezTo>
                <a:lnTo>
                  <a:pt x="8436" y="3051"/>
                </a:lnTo>
                <a:cubicBezTo>
                  <a:pt x="8494" y="2935"/>
                  <a:pt x="8482" y="2800"/>
                  <a:pt x="8413" y="2694"/>
                </a:cubicBezTo>
                <a:cubicBezTo>
                  <a:pt x="7616" y="1528"/>
                  <a:pt x="6077" y="814"/>
                  <a:pt x="4385" y="814"/>
                </a:cubicBezTo>
                <a:close/>
                <a:moveTo>
                  <a:pt x="226" y="4389"/>
                </a:moveTo>
                <a:cubicBezTo>
                  <a:pt x="101" y="4389"/>
                  <a:pt x="0" y="4491"/>
                  <a:pt x="0" y="4616"/>
                </a:cubicBezTo>
                <a:lnTo>
                  <a:pt x="0" y="5606"/>
                </a:lnTo>
                <a:cubicBezTo>
                  <a:pt x="0" y="5731"/>
                  <a:pt x="101" y="5832"/>
                  <a:pt x="226" y="5832"/>
                </a:cubicBezTo>
                <a:lnTo>
                  <a:pt x="1218" y="5832"/>
                </a:lnTo>
                <a:cubicBezTo>
                  <a:pt x="1341" y="5832"/>
                  <a:pt x="1444" y="5731"/>
                  <a:pt x="1444" y="5606"/>
                </a:cubicBezTo>
                <a:cubicBezTo>
                  <a:pt x="1444" y="5480"/>
                  <a:pt x="1341" y="5380"/>
                  <a:pt x="1217" y="5380"/>
                </a:cubicBezTo>
                <a:lnTo>
                  <a:pt x="453" y="5380"/>
                </a:lnTo>
                <a:lnTo>
                  <a:pt x="453" y="4616"/>
                </a:lnTo>
                <a:cubicBezTo>
                  <a:pt x="453" y="4491"/>
                  <a:pt x="351" y="4389"/>
                  <a:pt x="226" y="4389"/>
                </a:cubicBezTo>
                <a:close/>
                <a:moveTo>
                  <a:pt x="8436" y="4389"/>
                </a:moveTo>
                <a:cubicBezTo>
                  <a:pt x="8312" y="4389"/>
                  <a:pt x="8209" y="4491"/>
                  <a:pt x="8209" y="4616"/>
                </a:cubicBezTo>
                <a:lnTo>
                  <a:pt x="8209" y="5380"/>
                </a:lnTo>
                <a:lnTo>
                  <a:pt x="7444" y="5380"/>
                </a:lnTo>
                <a:cubicBezTo>
                  <a:pt x="7321" y="5380"/>
                  <a:pt x="7219" y="5481"/>
                  <a:pt x="7219" y="5606"/>
                </a:cubicBezTo>
                <a:cubicBezTo>
                  <a:pt x="7219" y="5731"/>
                  <a:pt x="7321" y="5832"/>
                  <a:pt x="7444" y="5832"/>
                </a:cubicBezTo>
                <a:lnTo>
                  <a:pt x="8436" y="5832"/>
                </a:lnTo>
                <a:cubicBezTo>
                  <a:pt x="8561" y="5832"/>
                  <a:pt x="8662" y="5731"/>
                  <a:pt x="8662" y="5606"/>
                </a:cubicBezTo>
                <a:lnTo>
                  <a:pt x="8662" y="4616"/>
                </a:lnTo>
                <a:cubicBezTo>
                  <a:pt x="8662" y="4490"/>
                  <a:pt x="8561" y="4389"/>
                  <a:pt x="8436" y="438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252525"/>
              </a:solidFill>
              <a:latin typeface="Arial"/>
              <a:ea typeface="Arial"/>
              <a:cs typeface="Arial"/>
              <a:sym typeface="Arial"/>
            </a:endParaRPr>
          </a:p>
        </p:txBody>
      </p:sp>
      <p:grpSp>
        <p:nvGrpSpPr>
          <p:cNvPr id="351" name="Google Shape;351;p41"/>
          <p:cNvGrpSpPr/>
          <p:nvPr/>
        </p:nvGrpSpPr>
        <p:grpSpPr>
          <a:xfrm>
            <a:off x="5060100" y="1591421"/>
            <a:ext cx="594409" cy="647685"/>
            <a:chOff x="4541944" y="1060727"/>
            <a:chExt cx="326814" cy="356380"/>
          </a:xfrm>
        </p:grpSpPr>
        <p:sp>
          <p:nvSpPr>
            <p:cNvPr id="352" name="Google Shape;352;p41"/>
            <p:cNvSpPr/>
            <p:nvPr/>
          </p:nvSpPr>
          <p:spPr>
            <a:xfrm>
              <a:off x="4541944" y="1060727"/>
              <a:ext cx="326814" cy="171749"/>
            </a:xfrm>
            <a:custGeom>
              <a:avLst/>
              <a:gdLst/>
              <a:ahLst/>
              <a:cxnLst/>
              <a:rect l="l" t="t" r="r" b="b"/>
              <a:pathLst>
                <a:path w="326814" h="171749" extrusionOk="0">
                  <a:moveTo>
                    <a:pt x="240940" y="0"/>
                  </a:moveTo>
                  <a:lnTo>
                    <a:pt x="85875" y="0"/>
                  </a:lnTo>
                  <a:cubicBezTo>
                    <a:pt x="38447" y="0"/>
                    <a:pt x="0" y="38447"/>
                    <a:pt x="0" y="85875"/>
                  </a:cubicBezTo>
                  <a:cubicBezTo>
                    <a:pt x="0" y="133302"/>
                    <a:pt x="38447" y="171749"/>
                    <a:pt x="85875" y="171749"/>
                  </a:cubicBezTo>
                  <a:lnTo>
                    <a:pt x="240940" y="171749"/>
                  </a:lnTo>
                  <a:cubicBezTo>
                    <a:pt x="288367" y="171749"/>
                    <a:pt x="326815" y="133302"/>
                    <a:pt x="326815" y="85875"/>
                  </a:cubicBezTo>
                  <a:cubicBezTo>
                    <a:pt x="326815" y="38447"/>
                    <a:pt x="288367" y="0"/>
                    <a:pt x="240940" y="0"/>
                  </a:cubicBezTo>
                  <a:close/>
                  <a:moveTo>
                    <a:pt x="240940" y="141080"/>
                  </a:moveTo>
                  <a:lnTo>
                    <a:pt x="85875" y="141080"/>
                  </a:lnTo>
                  <a:cubicBezTo>
                    <a:pt x="55386" y="141080"/>
                    <a:pt x="30670" y="116364"/>
                    <a:pt x="30670" y="85875"/>
                  </a:cubicBezTo>
                  <a:cubicBezTo>
                    <a:pt x="30670" y="55386"/>
                    <a:pt x="55386" y="30670"/>
                    <a:pt x="85875" y="30670"/>
                  </a:cubicBezTo>
                  <a:lnTo>
                    <a:pt x="240940" y="30670"/>
                  </a:lnTo>
                  <a:cubicBezTo>
                    <a:pt x="271429" y="30670"/>
                    <a:pt x="296145" y="55386"/>
                    <a:pt x="296145" y="85875"/>
                  </a:cubicBezTo>
                  <a:cubicBezTo>
                    <a:pt x="296145" y="116364"/>
                    <a:pt x="271429" y="141080"/>
                    <a:pt x="240940" y="14108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53" name="Google Shape;353;p41"/>
            <p:cNvSpPr/>
            <p:nvPr/>
          </p:nvSpPr>
          <p:spPr>
            <a:xfrm>
              <a:off x="4541944" y="1245358"/>
              <a:ext cx="326814" cy="171749"/>
            </a:xfrm>
            <a:custGeom>
              <a:avLst/>
              <a:gdLst/>
              <a:ahLst/>
              <a:cxnLst/>
              <a:rect l="l" t="t" r="r" b="b"/>
              <a:pathLst>
                <a:path w="326814" h="171749" extrusionOk="0">
                  <a:moveTo>
                    <a:pt x="240940" y="0"/>
                  </a:moveTo>
                  <a:lnTo>
                    <a:pt x="85875" y="0"/>
                  </a:lnTo>
                  <a:cubicBezTo>
                    <a:pt x="38447" y="0"/>
                    <a:pt x="0" y="38447"/>
                    <a:pt x="0" y="85875"/>
                  </a:cubicBezTo>
                  <a:cubicBezTo>
                    <a:pt x="0" y="133302"/>
                    <a:pt x="38447" y="171749"/>
                    <a:pt x="85875" y="171749"/>
                  </a:cubicBezTo>
                  <a:lnTo>
                    <a:pt x="240940" y="171749"/>
                  </a:lnTo>
                  <a:cubicBezTo>
                    <a:pt x="288367" y="171749"/>
                    <a:pt x="326815" y="133302"/>
                    <a:pt x="326815" y="85875"/>
                  </a:cubicBezTo>
                  <a:cubicBezTo>
                    <a:pt x="326815" y="38447"/>
                    <a:pt x="288367" y="0"/>
                    <a:pt x="240940" y="0"/>
                  </a:cubicBezTo>
                  <a:close/>
                  <a:moveTo>
                    <a:pt x="240940" y="141080"/>
                  </a:moveTo>
                  <a:lnTo>
                    <a:pt x="85875" y="141080"/>
                  </a:lnTo>
                  <a:cubicBezTo>
                    <a:pt x="55386" y="141080"/>
                    <a:pt x="30670" y="116364"/>
                    <a:pt x="30670" y="85875"/>
                  </a:cubicBezTo>
                  <a:cubicBezTo>
                    <a:pt x="30670" y="55386"/>
                    <a:pt x="55386" y="30670"/>
                    <a:pt x="85875" y="30670"/>
                  </a:cubicBezTo>
                  <a:lnTo>
                    <a:pt x="240940" y="30670"/>
                  </a:lnTo>
                  <a:cubicBezTo>
                    <a:pt x="271429" y="30670"/>
                    <a:pt x="296145" y="55386"/>
                    <a:pt x="296145" y="85875"/>
                  </a:cubicBezTo>
                  <a:cubicBezTo>
                    <a:pt x="296145" y="116364"/>
                    <a:pt x="271429" y="141080"/>
                    <a:pt x="240940" y="14108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54" name="Google Shape;354;p41"/>
            <p:cNvSpPr/>
            <p:nvPr/>
          </p:nvSpPr>
          <p:spPr>
            <a:xfrm>
              <a:off x="4589303" y="1105627"/>
              <a:ext cx="80722" cy="80722"/>
            </a:xfrm>
            <a:custGeom>
              <a:avLst/>
              <a:gdLst/>
              <a:ahLst/>
              <a:cxnLst/>
              <a:rect l="l" t="t" r="r" b="b"/>
              <a:pathLst>
                <a:path w="80722" h="80722" extrusionOk="0">
                  <a:moveTo>
                    <a:pt x="40356" y="0"/>
                  </a:moveTo>
                  <a:cubicBezTo>
                    <a:pt x="18066" y="3"/>
                    <a:pt x="-3" y="18075"/>
                    <a:pt x="0" y="40366"/>
                  </a:cubicBezTo>
                  <a:cubicBezTo>
                    <a:pt x="3" y="62657"/>
                    <a:pt x="18075" y="80725"/>
                    <a:pt x="40366" y="80722"/>
                  </a:cubicBezTo>
                  <a:cubicBezTo>
                    <a:pt x="62415" y="80720"/>
                    <a:pt x="80383" y="63022"/>
                    <a:pt x="80718" y="40975"/>
                  </a:cubicBezTo>
                  <a:cubicBezTo>
                    <a:pt x="81056" y="18686"/>
                    <a:pt x="63263" y="343"/>
                    <a:pt x="40975" y="5"/>
                  </a:cubicBezTo>
                  <a:cubicBezTo>
                    <a:pt x="40769" y="1"/>
                    <a:pt x="40563" y="0"/>
                    <a:pt x="40356" y="0"/>
                  </a:cubicBezTo>
                  <a:close/>
                  <a:moveTo>
                    <a:pt x="40356" y="61339"/>
                  </a:moveTo>
                  <a:cubicBezTo>
                    <a:pt x="28907" y="61473"/>
                    <a:pt x="19517" y="52300"/>
                    <a:pt x="19383" y="40850"/>
                  </a:cubicBezTo>
                  <a:cubicBezTo>
                    <a:pt x="19249" y="29400"/>
                    <a:pt x="28423" y="20010"/>
                    <a:pt x="39872" y="19877"/>
                  </a:cubicBezTo>
                  <a:cubicBezTo>
                    <a:pt x="51321" y="19743"/>
                    <a:pt x="60711" y="28916"/>
                    <a:pt x="60845" y="40366"/>
                  </a:cubicBezTo>
                  <a:cubicBezTo>
                    <a:pt x="60847" y="40569"/>
                    <a:pt x="60847" y="40772"/>
                    <a:pt x="60844" y="40975"/>
                  </a:cubicBezTo>
                  <a:cubicBezTo>
                    <a:pt x="60451" y="52042"/>
                    <a:pt x="51431" y="60847"/>
                    <a:pt x="40356" y="609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55" name="Google Shape;355;p41"/>
            <p:cNvSpPr/>
            <p:nvPr/>
          </p:nvSpPr>
          <p:spPr>
            <a:xfrm>
              <a:off x="4741174" y="1290993"/>
              <a:ext cx="80721" cy="80722"/>
            </a:xfrm>
            <a:custGeom>
              <a:avLst/>
              <a:gdLst/>
              <a:ahLst/>
              <a:cxnLst/>
              <a:rect l="l" t="t" r="r" b="b"/>
              <a:pathLst>
                <a:path w="80721" h="80722" extrusionOk="0">
                  <a:moveTo>
                    <a:pt x="40115" y="1"/>
                  </a:moveTo>
                  <a:cubicBezTo>
                    <a:pt x="17825" y="137"/>
                    <a:pt x="-135" y="18317"/>
                    <a:pt x="1" y="40608"/>
                  </a:cubicBezTo>
                  <a:cubicBezTo>
                    <a:pt x="136" y="62897"/>
                    <a:pt x="18315" y="80857"/>
                    <a:pt x="40606" y="80722"/>
                  </a:cubicBezTo>
                  <a:cubicBezTo>
                    <a:pt x="62849" y="80586"/>
                    <a:pt x="80789" y="62482"/>
                    <a:pt x="80722" y="40240"/>
                  </a:cubicBezTo>
                  <a:cubicBezTo>
                    <a:pt x="80723" y="18017"/>
                    <a:pt x="62708" y="0"/>
                    <a:pt x="40485" y="0"/>
                  </a:cubicBezTo>
                  <a:cubicBezTo>
                    <a:pt x="40362" y="0"/>
                    <a:pt x="40238" y="0"/>
                    <a:pt x="40115" y="1"/>
                  </a:cubicBezTo>
                  <a:close/>
                  <a:moveTo>
                    <a:pt x="40115" y="61340"/>
                  </a:moveTo>
                  <a:cubicBezTo>
                    <a:pt x="28665" y="61340"/>
                    <a:pt x="19383" y="52058"/>
                    <a:pt x="19383" y="40608"/>
                  </a:cubicBezTo>
                  <a:cubicBezTo>
                    <a:pt x="19383" y="29157"/>
                    <a:pt x="28665" y="19875"/>
                    <a:pt x="40115" y="19875"/>
                  </a:cubicBezTo>
                  <a:cubicBezTo>
                    <a:pt x="51566" y="19875"/>
                    <a:pt x="60848" y="29157"/>
                    <a:pt x="60848" y="40608"/>
                  </a:cubicBezTo>
                  <a:cubicBezTo>
                    <a:pt x="60647" y="51914"/>
                    <a:pt x="51424" y="60974"/>
                    <a:pt x="40115" y="609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356" name="Google Shape;356;p41"/>
          <p:cNvGrpSpPr/>
          <p:nvPr/>
        </p:nvGrpSpPr>
        <p:grpSpPr>
          <a:xfrm>
            <a:off x="7810460" y="1591376"/>
            <a:ext cx="683386" cy="685805"/>
            <a:chOff x="2718345" y="153009"/>
            <a:chExt cx="285053" cy="286289"/>
          </a:xfrm>
        </p:grpSpPr>
        <p:sp>
          <p:nvSpPr>
            <p:cNvPr id="357" name="Google Shape;357;p41"/>
            <p:cNvSpPr/>
            <p:nvPr/>
          </p:nvSpPr>
          <p:spPr>
            <a:xfrm>
              <a:off x="2718345" y="153009"/>
              <a:ext cx="285053" cy="286289"/>
            </a:xfrm>
            <a:custGeom>
              <a:avLst/>
              <a:gdLst/>
              <a:ahLst/>
              <a:cxnLst/>
              <a:rect l="l" t="t" r="r" b="b"/>
              <a:pathLst>
                <a:path w="285053" h="286289" extrusionOk="0">
                  <a:moveTo>
                    <a:pt x="180518" y="31124"/>
                  </a:moveTo>
                  <a:cubicBezTo>
                    <a:pt x="139453" y="-10195"/>
                    <a:pt x="72667" y="-10400"/>
                    <a:pt x="31348" y="30665"/>
                  </a:cubicBezTo>
                  <a:cubicBezTo>
                    <a:pt x="31195" y="30817"/>
                    <a:pt x="31041" y="30971"/>
                    <a:pt x="30889" y="31124"/>
                  </a:cubicBezTo>
                  <a:cubicBezTo>
                    <a:pt x="-10296" y="72643"/>
                    <a:pt x="-10296" y="139604"/>
                    <a:pt x="30889" y="181123"/>
                  </a:cubicBezTo>
                  <a:cubicBezTo>
                    <a:pt x="62164" y="212669"/>
                    <a:pt x="109885" y="221171"/>
                    <a:pt x="150130" y="202367"/>
                  </a:cubicBezTo>
                  <a:lnTo>
                    <a:pt x="154287" y="206523"/>
                  </a:lnTo>
                  <a:lnTo>
                    <a:pt x="223282" y="275796"/>
                  </a:lnTo>
                  <a:cubicBezTo>
                    <a:pt x="237176" y="289747"/>
                    <a:pt x="259751" y="289793"/>
                    <a:pt x="273703" y="275898"/>
                  </a:cubicBezTo>
                  <a:cubicBezTo>
                    <a:pt x="273737" y="275864"/>
                    <a:pt x="273771" y="275830"/>
                    <a:pt x="273805" y="275796"/>
                  </a:cubicBezTo>
                  <a:lnTo>
                    <a:pt x="274636" y="274872"/>
                  </a:lnTo>
                  <a:cubicBezTo>
                    <a:pt x="288526" y="260895"/>
                    <a:pt x="288526" y="238326"/>
                    <a:pt x="274636" y="224349"/>
                  </a:cubicBezTo>
                  <a:lnTo>
                    <a:pt x="205641" y="155076"/>
                  </a:lnTo>
                  <a:lnTo>
                    <a:pt x="201392" y="150828"/>
                  </a:lnTo>
                  <a:cubicBezTo>
                    <a:pt x="220141" y="110486"/>
                    <a:pt x="211815" y="62739"/>
                    <a:pt x="180518" y="31124"/>
                  </a:cubicBezTo>
                  <a:close/>
                  <a:moveTo>
                    <a:pt x="105703" y="189436"/>
                  </a:moveTo>
                  <a:cubicBezTo>
                    <a:pt x="83680" y="189473"/>
                    <a:pt x="62558" y="180692"/>
                    <a:pt x="47052" y="165052"/>
                  </a:cubicBezTo>
                  <a:cubicBezTo>
                    <a:pt x="14747" y="132408"/>
                    <a:pt x="14747" y="79839"/>
                    <a:pt x="47052" y="47196"/>
                  </a:cubicBezTo>
                  <a:cubicBezTo>
                    <a:pt x="79486" y="14904"/>
                    <a:pt x="131921" y="14904"/>
                    <a:pt x="164354" y="47196"/>
                  </a:cubicBezTo>
                  <a:lnTo>
                    <a:pt x="164354" y="47196"/>
                  </a:lnTo>
                  <a:cubicBezTo>
                    <a:pt x="196660" y="79839"/>
                    <a:pt x="196660" y="132408"/>
                    <a:pt x="164354" y="165052"/>
                  </a:cubicBezTo>
                  <a:cubicBezTo>
                    <a:pt x="148849" y="180692"/>
                    <a:pt x="127726" y="189473"/>
                    <a:pt x="105703" y="189436"/>
                  </a:cubicBezTo>
                  <a:close/>
                  <a:moveTo>
                    <a:pt x="258565" y="240605"/>
                  </a:moveTo>
                  <a:cubicBezTo>
                    <a:pt x="263666" y="245603"/>
                    <a:pt x="263749" y="253790"/>
                    <a:pt x="258752" y="258891"/>
                  </a:cubicBezTo>
                  <a:cubicBezTo>
                    <a:pt x="258690" y="258954"/>
                    <a:pt x="258628" y="259016"/>
                    <a:pt x="258565" y="259078"/>
                  </a:cubicBezTo>
                  <a:lnTo>
                    <a:pt x="257641" y="260001"/>
                  </a:lnTo>
                  <a:cubicBezTo>
                    <a:pt x="252717" y="265103"/>
                    <a:pt x="244589" y="265246"/>
                    <a:pt x="239487" y="260320"/>
                  </a:cubicBezTo>
                  <a:cubicBezTo>
                    <a:pt x="239379" y="260216"/>
                    <a:pt x="239273" y="260109"/>
                    <a:pt x="239169" y="260001"/>
                  </a:cubicBezTo>
                  <a:lnTo>
                    <a:pt x="170173" y="190729"/>
                  </a:lnTo>
                  <a:lnTo>
                    <a:pt x="180333" y="181492"/>
                  </a:lnTo>
                  <a:cubicBezTo>
                    <a:pt x="183196" y="178906"/>
                    <a:pt x="189569" y="171425"/>
                    <a:pt x="189569" y="1714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58" name="Google Shape;358;p41"/>
            <p:cNvSpPr/>
            <p:nvPr/>
          </p:nvSpPr>
          <p:spPr>
            <a:xfrm>
              <a:off x="2776573" y="207778"/>
              <a:ext cx="97720" cy="96335"/>
            </a:xfrm>
            <a:custGeom>
              <a:avLst/>
              <a:gdLst/>
              <a:ahLst/>
              <a:cxnLst/>
              <a:rect l="l" t="t" r="r" b="b"/>
              <a:pathLst>
                <a:path w="97720" h="96335" extrusionOk="0">
                  <a:moveTo>
                    <a:pt x="90147" y="81742"/>
                  </a:moveTo>
                  <a:lnTo>
                    <a:pt x="83127" y="81742"/>
                  </a:lnTo>
                  <a:lnTo>
                    <a:pt x="83127" y="58559"/>
                  </a:lnTo>
                  <a:cubicBezTo>
                    <a:pt x="83127" y="57079"/>
                    <a:pt x="81928" y="55880"/>
                    <a:pt x="80449" y="55880"/>
                  </a:cubicBezTo>
                  <a:lnTo>
                    <a:pt x="69642" y="55880"/>
                  </a:lnTo>
                  <a:cubicBezTo>
                    <a:pt x="68163" y="55880"/>
                    <a:pt x="66964" y="57079"/>
                    <a:pt x="66964" y="58559"/>
                  </a:cubicBezTo>
                  <a:lnTo>
                    <a:pt x="66964" y="81742"/>
                  </a:lnTo>
                  <a:lnTo>
                    <a:pt x="56804" y="81742"/>
                  </a:lnTo>
                  <a:lnTo>
                    <a:pt x="56804" y="2771"/>
                  </a:lnTo>
                  <a:cubicBezTo>
                    <a:pt x="56805" y="1276"/>
                    <a:pt x="55620" y="50"/>
                    <a:pt x="54125" y="0"/>
                  </a:cubicBezTo>
                  <a:lnTo>
                    <a:pt x="43319" y="0"/>
                  </a:lnTo>
                  <a:cubicBezTo>
                    <a:pt x="41824" y="50"/>
                    <a:pt x="40639" y="1276"/>
                    <a:pt x="40640" y="2771"/>
                  </a:cubicBezTo>
                  <a:lnTo>
                    <a:pt x="40640" y="81742"/>
                  </a:lnTo>
                  <a:lnTo>
                    <a:pt x="30572" y="81742"/>
                  </a:lnTo>
                  <a:lnTo>
                    <a:pt x="30572" y="40363"/>
                  </a:lnTo>
                  <a:cubicBezTo>
                    <a:pt x="30624" y="38884"/>
                    <a:pt x="29468" y="37644"/>
                    <a:pt x="27990" y="37592"/>
                  </a:cubicBezTo>
                  <a:cubicBezTo>
                    <a:pt x="27927" y="37590"/>
                    <a:pt x="27864" y="37590"/>
                    <a:pt x="27801" y="37592"/>
                  </a:cubicBezTo>
                  <a:lnTo>
                    <a:pt x="17087" y="37592"/>
                  </a:lnTo>
                  <a:cubicBezTo>
                    <a:pt x="15557" y="37592"/>
                    <a:pt x="14316" y="38832"/>
                    <a:pt x="14316" y="40363"/>
                  </a:cubicBezTo>
                  <a:lnTo>
                    <a:pt x="14316" y="81742"/>
                  </a:lnTo>
                  <a:lnTo>
                    <a:pt x="7297" y="81742"/>
                  </a:lnTo>
                  <a:cubicBezTo>
                    <a:pt x="3267" y="81742"/>
                    <a:pt x="0" y="85009"/>
                    <a:pt x="0" y="89039"/>
                  </a:cubicBezTo>
                  <a:cubicBezTo>
                    <a:pt x="0" y="93068"/>
                    <a:pt x="3267" y="96335"/>
                    <a:pt x="7297" y="96335"/>
                  </a:cubicBezTo>
                  <a:lnTo>
                    <a:pt x="90424" y="96335"/>
                  </a:lnTo>
                  <a:cubicBezTo>
                    <a:pt x="94454" y="96335"/>
                    <a:pt x="97721" y="93068"/>
                    <a:pt x="97721" y="89039"/>
                  </a:cubicBezTo>
                  <a:cubicBezTo>
                    <a:pt x="97721" y="85009"/>
                    <a:pt x="94454" y="81742"/>
                    <a:pt x="90424" y="817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359" name="Google Shape;359;p41"/>
          <p:cNvSpPr txBox="1"/>
          <p:nvPr/>
        </p:nvSpPr>
        <p:spPr>
          <a:xfrm>
            <a:off x="9399763" y="154025"/>
            <a:ext cx="1485600" cy="606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20 min</a:t>
            </a:r>
            <a:endParaRPr sz="1800">
              <a:solidFill>
                <a:srgbClr val="5B5B5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2"/>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Cost and Performance Management on Snowflake</a:t>
            </a:r>
            <a:endParaRPr/>
          </a:p>
        </p:txBody>
      </p:sp>
      <p:sp>
        <p:nvSpPr>
          <p:cNvPr id="366" name="Google Shape;366;p42"/>
          <p:cNvSpPr/>
          <p:nvPr/>
        </p:nvSpPr>
        <p:spPr>
          <a:xfrm>
            <a:off x="6180738" y="933875"/>
            <a:ext cx="2544300" cy="2905800"/>
          </a:xfrm>
          <a:prstGeom prst="roundRect">
            <a:avLst>
              <a:gd name="adj" fmla="val 5081"/>
            </a:avLst>
          </a:prstGeom>
          <a:solidFill>
            <a:srgbClr val="FFFFFF"/>
          </a:solidFill>
          <a:ln>
            <a:noFill/>
          </a:ln>
          <a:effectLst>
            <a:outerShdw blurRad="200025" dist="85725" dir="5400000" algn="bl" rotWithShape="0">
              <a:srgbClr val="000000">
                <a:alpha val="24000"/>
              </a:srgbClr>
            </a:outerShdw>
          </a:effectLst>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nvGrpSpPr>
          <p:cNvPr id="367" name="Google Shape;367;p42"/>
          <p:cNvGrpSpPr/>
          <p:nvPr/>
        </p:nvGrpSpPr>
        <p:grpSpPr>
          <a:xfrm>
            <a:off x="6180750" y="920316"/>
            <a:ext cx="2544150" cy="3223266"/>
            <a:chOff x="6604608" y="2055275"/>
            <a:chExt cx="5088300" cy="5861549"/>
          </a:xfrm>
        </p:grpSpPr>
        <p:sp>
          <p:nvSpPr>
            <p:cNvPr id="368" name="Google Shape;368;p42"/>
            <p:cNvSpPr/>
            <p:nvPr/>
          </p:nvSpPr>
          <p:spPr>
            <a:xfrm>
              <a:off x="6604608" y="2055275"/>
              <a:ext cx="5088300" cy="4720200"/>
            </a:xfrm>
            <a:prstGeom prst="roundRect">
              <a:avLst>
                <a:gd name="adj" fmla="val 5081"/>
              </a:avLst>
            </a:prstGeom>
            <a:solidFill>
              <a:schemeClr val="accent5"/>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69" name="Google Shape;369;p42"/>
            <p:cNvSpPr/>
            <p:nvPr/>
          </p:nvSpPr>
          <p:spPr>
            <a:xfrm>
              <a:off x="6604608" y="3173824"/>
              <a:ext cx="5088300" cy="4743000"/>
            </a:xfrm>
            <a:prstGeom prst="roundRect">
              <a:avLst>
                <a:gd name="adj" fmla="val 5081"/>
              </a:avLst>
            </a:prstGeom>
            <a:solidFill>
              <a:schemeClr val="accent5"/>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sp>
        <p:nvSpPr>
          <p:cNvPr id="370" name="Google Shape;370;p42"/>
          <p:cNvSpPr/>
          <p:nvPr/>
        </p:nvSpPr>
        <p:spPr>
          <a:xfrm>
            <a:off x="6276738" y="1690574"/>
            <a:ext cx="2352300" cy="2315700"/>
          </a:xfrm>
          <a:prstGeom prst="rect">
            <a:avLst/>
          </a:prstGeom>
          <a:solidFill>
            <a:srgbClr val="FFFFFF"/>
          </a:solidFill>
          <a:ln>
            <a:noFill/>
          </a:ln>
        </p:spPr>
        <p:txBody>
          <a:bodyPr spcFirstLastPara="1" wrap="square" lIns="114300" tIns="91450" rIns="68575" bIns="45725" anchor="t" anchorCtr="0">
            <a:noAutofit/>
          </a:bodyPr>
          <a:lstStyle/>
          <a:p>
            <a:pPr marL="0" lvl="0" indent="0" algn="l" rtl="0">
              <a:lnSpc>
                <a:spcPct val="100000"/>
              </a:lnSpc>
              <a:spcBef>
                <a:spcPts val="0"/>
              </a:spcBef>
              <a:spcAft>
                <a:spcPts val="0"/>
              </a:spcAft>
              <a:buNone/>
            </a:pPr>
            <a:r>
              <a:rPr lang="en-US" sz="900" b="1">
                <a:solidFill>
                  <a:schemeClr val="accent5"/>
                </a:solidFill>
              </a:rPr>
              <a:t>Optimization Features</a:t>
            </a:r>
            <a:endParaRPr sz="900" b="1">
              <a:solidFill>
                <a:schemeClr val="accent5"/>
              </a:solidFill>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Automatic Clustering (AC)</a:t>
            </a:r>
            <a:endParaRPr sz="800">
              <a:solidFill>
                <a:schemeClr val="dk1"/>
              </a:solidFill>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Query Acceleration Service (QAS)</a:t>
            </a:r>
            <a:endParaRPr sz="800">
              <a:solidFill>
                <a:schemeClr val="dk1"/>
              </a:solidFill>
            </a:endParaRPr>
          </a:p>
          <a:p>
            <a:pPr marL="279400" marR="0" lvl="1" indent="-101600" algn="l" rtl="0">
              <a:lnSpc>
                <a:spcPct val="100000"/>
              </a:lnSpc>
              <a:spcBef>
                <a:spcPts val="0"/>
              </a:spcBef>
              <a:spcAft>
                <a:spcPts val="0"/>
              </a:spcAft>
              <a:buClr>
                <a:schemeClr val="dk1"/>
              </a:buClr>
              <a:buSzPts val="800"/>
              <a:buChar char="○"/>
            </a:pPr>
            <a:r>
              <a:rPr lang="en-US" sz="800" b="1">
                <a:solidFill>
                  <a:schemeClr val="dk1"/>
                </a:solidFill>
                <a:highlight>
                  <a:srgbClr val="ECE0FC"/>
                </a:highlight>
              </a:rPr>
              <a:t>Expanded QAS eligibility (GA)</a:t>
            </a:r>
            <a:endParaRPr sz="800" b="1">
              <a:solidFill>
                <a:schemeClr val="dk1"/>
              </a:solidFill>
              <a:highlight>
                <a:srgbClr val="ECE0FC"/>
              </a:highlight>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Search Optimization (SO)</a:t>
            </a:r>
            <a:endParaRPr sz="800" b="1">
              <a:solidFill>
                <a:schemeClr val="dk1"/>
              </a:solidFill>
              <a:highlight>
                <a:srgbClr val="ECE0FC"/>
              </a:highlight>
            </a:endParaRPr>
          </a:p>
          <a:p>
            <a:pPr marL="0" lvl="0" indent="0" algn="l" rtl="0">
              <a:lnSpc>
                <a:spcPct val="100000"/>
              </a:lnSpc>
              <a:spcBef>
                <a:spcPts val="0"/>
              </a:spcBef>
              <a:spcAft>
                <a:spcPts val="0"/>
              </a:spcAft>
              <a:buNone/>
            </a:pPr>
            <a:endParaRPr sz="800" b="1">
              <a:solidFill>
                <a:schemeClr val="dk1"/>
              </a:solidFill>
            </a:endParaRPr>
          </a:p>
          <a:p>
            <a:pPr marL="0" lvl="0" indent="0" algn="l" rtl="0">
              <a:lnSpc>
                <a:spcPct val="100000"/>
              </a:lnSpc>
              <a:spcBef>
                <a:spcPts val="0"/>
              </a:spcBef>
              <a:spcAft>
                <a:spcPts val="0"/>
              </a:spcAft>
              <a:buNone/>
            </a:pPr>
            <a:r>
              <a:rPr lang="en-US" sz="900" b="1">
                <a:solidFill>
                  <a:schemeClr val="accent5"/>
                </a:solidFill>
              </a:rPr>
              <a:t>Optimization Data</a:t>
            </a:r>
            <a:endParaRPr sz="900" b="1">
              <a:solidFill>
                <a:schemeClr val="accent5"/>
              </a:solidFill>
            </a:endParaRPr>
          </a:p>
          <a:p>
            <a:pPr marL="88900" marR="0" lvl="0" indent="-76200" algn="l" rtl="0">
              <a:lnSpc>
                <a:spcPct val="100000"/>
              </a:lnSpc>
              <a:spcBef>
                <a:spcPts val="0"/>
              </a:spcBef>
              <a:spcAft>
                <a:spcPts val="0"/>
              </a:spcAft>
              <a:buClr>
                <a:schemeClr val="dk1"/>
              </a:buClr>
              <a:buSzPts val="600"/>
              <a:buChar char="●"/>
            </a:pPr>
            <a:r>
              <a:rPr lang="en-US" sz="800" b="1">
                <a:solidFill>
                  <a:schemeClr val="dk1"/>
                </a:solidFill>
                <a:highlight>
                  <a:srgbClr val="ECE0FC"/>
                </a:highlight>
              </a:rPr>
              <a:t>Detailed Pruning History Views (PuPr)</a:t>
            </a:r>
            <a:endParaRPr sz="800">
              <a:solidFill>
                <a:schemeClr val="dk1"/>
              </a:solidFill>
              <a:highlight>
                <a:srgbClr val="ECE0FC"/>
              </a:highlight>
            </a:endParaRPr>
          </a:p>
          <a:p>
            <a:pPr marL="228600" lvl="0" indent="0" algn="l" rtl="0">
              <a:lnSpc>
                <a:spcPct val="100000"/>
              </a:lnSpc>
              <a:spcBef>
                <a:spcPts val="0"/>
              </a:spcBef>
              <a:spcAft>
                <a:spcPts val="0"/>
              </a:spcAft>
              <a:buNone/>
            </a:pPr>
            <a:endParaRPr sz="800">
              <a:solidFill>
                <a:schemeClr val="dk1"/>
              </a:solidFill>
            </a:endParaRPr>
          </a:p>
          <a:p>
            <a:pPr marL="0" lvl="0" indent="0" algn="l" rtl="0">
              <a:lnSpc>
                <a:spcPct val="100000"/>
              </a:lnSpc>
              <a:spcBef>
                <a:spcPts val="0"/>
              </a:spcBef>
              <a:spcAft>
                <a:spcPts val="0"/>
              </a:spcAft>
              <a:buNone/>
            </a:pPr>
            <a:r>
              <a:rPr lang="en-US" sz="900" b="1">
                <a:solidFill>
                  <a:schemeClr val="accent5"/>
                </a:solidFill>
              </a:rPr>
              <a:t>Insights &amp; Recommendations</a:t>
            </a:r>
            <a:endParaRPr sz="900" b="1">
              <a:solidFill>
                <a:schemeClr val="accent5"/>
              </a:solidFill>
            </a:endParaRPr>
          </a:p>
          <a:p>
            <a:pPr marL="88900" marR="0" lvl="0" indent="-76200" algn="l" rtl="0">
              <a:lnSpc>
                <a:spcPct val="100000"/>
              </a:lnSpc>
              <a:spcBef>
                <a:spcPts val="0"/>
              </a:spcBef>
              <a:spcAft>
                <a:spcPts val="0"/>
              </a:spcAft>
              <a:buClr>
                <a:schemeClr val="dk1"/>
              </a:buClr>
              <a:buSzPts val="600"/>
              <a:buChar char="●"/>
            </a:pPr>
            <a:r>
              <a:rPr lang="en-US" sz="800" b="1">
                <a:solidFill>
                  <a:schemeClr val="dk1"/>
                </a:solidFill>
                <a:highlight>
                  <a:srgbClr val="ECE0FC"/>
                </a:highlight>
              </a:rPr>
              <a:t>Query Insights (PuPr)</a:t>
            </a:r>
            <a:endParaRPr sz="800" b="1">
              <a:solidFill>
                <a:schemeClr val="dk1"/>
              </a:solidFill>
              <a:highlight>
                <a:srgbClr val="ECE0FC"/>
              </a:highlight>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Cost Insights</a:t>
            </a:r>
            <a:endParaRPr sz="800">
              <a:solidFill>
                <a:schemeClr val="dk1"/>
              </a:solidFill>
            </a:endParaRPr>
          </a:p>
          <a:p>
            <a:pPr marL="279400" marR="0" lvl="1" indent="-88900" algn="l" rtl="0">
              <a:lnSpc>
                <a:spcPct val="100000"/>
              </a:lnSpc>
              <a:spcBef>
                <a:spcPts val="0"/>
              </a:spcBef>
              <a:spcAft>
                <a:spcPts val="0"/>
              </a:spcAft>
              <a:buClr>
                <a:schemeClr val="dk1"/>
              </a:buClr>
              <a:buSzPts val="600"/>
              <a:buChar char="○"/>
            </a:pPr>
            <a:r>
              <a:rPr lang="en-US" sz="800" b="1">
                <a:solidFill>
                  <a:schemeClr val="dk1"/>
                </a:solidFill>
                <a:highlight>
                  <a:srgbClr val="ECE0FC"/>
                </a:highlight>
              </a:rPr>
              <a:t>Cost Insights for Large Query Gaps (PrPr)</a:t>
            </a:r>
            <a:endParaRPr sz="800" b="1">
              <a:solidFill>
                <a:schemeClr val="dk1"/>
              </a:solidFill>
              <a:highlight>
                <a:srgbClr val="ECE0FC"/>
              </a:highlight>
            </a:endParaRPr>
          </a:p>
        </p:txBody>
      </p:sp>
      <p:sp>
        <p:nvSpPr>
          <p:cNvPr id="371" name="Google Shape;371;p42"/>
          <p:cNvSpPr txBox="1"/>
          <p:nvPr/>
        </p:nvSpPr>
        <p:spPr>
          <a:xfrm>
            <a:off x="6276744" y="1048300"/>
            <a:ext cx="2107200" cy="591000"/>
          </a:xfrm>
          <a:prstGeom prst="rect">
            <a:avLst/>
          </a:prstGeom>
          <a:noFill/>
          <a:ln>
            <a:noFill/>
          </a:ln>
        </p:spPr>
        <p:txBody>
          <a:bodyPr spcFirstLastPara="1" wrap="square" lIns="114300" tIns="45725" rIns="45725" bIns="45725" anchor="t" anchorCtr="0">
            <a:spAutoFit/>
          </a:bodyPr>
          <a:lstStyle/>
          <a:p>
            <a:pPr marL="0" lvl="0" indent="0" algn="l" rtl="0">
              <a:lnSpc>
                <a:spcPct val="90000"/>
              </a:lnSpc>
              <a:spcBef>
                <a:spcPts val="0"/>
              </a:spcBef>
              <a:spcAft>
                <a:spcPts val="0"/>
              </a:spcAft>
              <a:buNone/>
            </a:pPr>
            <a:r>
              <a:rPr lang="en-US" sz="1600" b="1">
                <a:solidFill>
                  <a:srgbClr val="FFFFFF"/>
                </a:solidFill>
              </a:rPr>
              <a:t>Optimization</a:t>
            </a:r>
            <a:endParaRPr sz="1600" b="1">
              <a:solidFill>
                <a:srgbClr val="FFFFFF"/>
              </a:solidFill>
            </a:endParaRPr>
          </a:p>
          <a:p>
            <a:pPr marL="0" lvl="0" indent="0" algn="l" rtl="0">
              <a:lnSpc>
                <a:spcPct val="90000"/>
              </a:lnSpc>
              <a:spcBef>
                <a:spcPts val="0"/>
              </a:spcBef>
              <a:spcAft>
                <a:spcPts val="0"/>
              </a:spcAft>
              <a:buNone/>
            </a:pPr>
            <a:r>
              <a:rPr lang="en-US" sz="1000" b="1">
                <a:solidFill>
                  <a:srgbClr val="FFFFFF"/>
                </a:solidFill>
              </a:rPr>
              <a:t>Optimize costs </a:t>
            </a:r>
            <a:endParaRPr sz="1000" b="1">
              <a:solidFill>
                <a:srgbClr val="FFFFFF"/>
              </a:solidFill>
            </a:endParaRPr>
          </a:p>
          <a:p>
            <a:pPr marL="0" lvl="0" indent="0" algn="l" rtl="0">
              <a:lnSpc>
                <a:spcPct val="90000"/>
              </a:lnSpc>
              <a:spcBef>
                <a:spcPts val="0"/>
              </a:spcBef>
              <a:spcAft>
                <a:spcPts val="0"/>
              </a:spcAft>
              <a:buNone/>
            </a:pPr>
            <a:r>
              <a:rPr lang="en-US" sz="1000" b="1">
                <a:solidFill>
                  <a:srgbClr val="FFFFFF"/>
                </a:solidFill>
              </a:rPr>
              <a:t>and performance</a:t>
            </a:r>
            <a:endParaRPr sz="1000" b="1">
              <a:solidFill>
                <a:srgbClr val="FFFFFF"/>
              </a:solidFill>
            </a:endParaRPr>
          </a:p>
        </p:txBody>
      </p:sp>
      <p:sp>
        <p:nvSpPr>
          <p:cNvPr id="372" name="Google Shape;372;p42"/>
          <p:cNvSpPr/>
          <p:nvPr/>
        </p:nvSpPr>
        <p:spPr>
          <a:xfrm>
            <a:off x="3318975" y="933875"/>
            <a:ext cx="2544300" cy="2905800"/>
          </a:xfrm>
          <a:prstGeom prst="roundRect">
            <a:avLst>
              <a:gd name="adj" fmla="val 5081"/>
            </a:avLst>
          </a:prstGeom>
          <a:solidFill>
            <a:srgbClr val="FFFFFF"/>
          </a:solidFill>
          <a:ln>
            <a:noFill/>
          </a:ln>
          <a:effectLst>
            <a:outerShdw blurRad="200025" dist="85725" dir="5400000" algn="bl" rotWithShape="0">
              <a:srgbClr val="000000">
                <a:alpha val="24000"/>
              </a:srgbClr>
            </a:outerShdw>
          </a:effectLst>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nvGrpSpPr>
          <p:cNvPr id="373" name="Google Shape;373;p42"/>
          <p:cNvGrpSpPr/>
          <p:nvPr/>
        </p:nvGrpSpPr>
        <p:grpSpPr>
          <a:xfrm>
            <a:off x="3318975" y="933051"/>
            <a:ext cx="2544150" cy="3210868"/>
            <a:chOff x="6604608" y="2055275"/>
            <a:chExt cx="5088300" cy="5811525"/>
          </a:xfrm>
        </p:grpSpPr>
        <p:sp>
          <p:nvSpPr>
            <p:cNvPr id="374" name="Google Shape;374;p42"/>
            <p:cNvSpPr/>
            <p:nvPr/>
          </p:nvSpPr>
          <p:spPr>
            <a:xfrm>
              <a:off x="6604608" y="2055275"/>
              <a:ext cx="5088300" cy="4720200"/>
            </a:xfrm>
            <a:prstGeom prst="roundRect">
              <a:avLst>
                <a:gd name="adj" fmla="val 5081"/>
              </a:avLst>
            </a:prstGeom>
            <a:solidFill>
              <a:schemeClr val="accen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75" name="Google Shape;375;p42"/>
            <p:cNvSpPr/>
            <p:nvPr/>
          </p:nvSpPr>
          <p:spPr>
            <a:xfrm>
              <a:off x="6604608" y="3146600"/>
              <a:ext cx="5088300" cy="4720200"/>
            </a:xfrm>
            <a:prstGeom prst="roundRect">
              <a:avLst>
                <a:gd name="adj" fmla="val 5081"/>
              </a:avLst>
            </a:prstGeom>
            <a:solidFill>
              <a:schemeClr val="accen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grpSp>
      <p:sp>
        <p:nvSpPr>
          <p:cNvPr id="376" name="Google Shape;376;p42"/>
          <p:cNvSpPr txBox="1"/>
          <p:nvPr/>
        </p:nvSpPr>
        <p:spPr>
          <a:xfrm>
            <a:off x="3414979" y="1048300"/>
            <a:ext cx="2107200" cy="591000"/>
          </a:xfrm>
          <a:prstGeom prst="rect">
            <a:avLst/>
          </a:prstGeom>
          <a:noFill/>
          <a:ln>
            <a:noFill/>
          </a:ln>
        </p:spPr>
        <p:txBody>
          <a:bodyPr spcFirstLastPara="1" wrap="square" lIns="114300" tIns="45725" rIns="45725" bIns="45725" anchor="t" anchorCtr="0">
            <a:spAutoFit/>
          </a:bodyPr>
          <a:lstStyle/>
          <a:p>
            <a:pPr marL="0" lvl="0" indent="0" algn="l" rtl="0">
              <a:lnSpc>
                <a:spcPct val="90000"/>
              </a:lnSpc>
              <a:spcBef>
                <a:spcPts val="0"/>
              </a:spcBef>
              <a:spcAft>
                <a:spcPts val="0"/>
              </a:spcAft>
              <a:buNone/>
            </a:pPr>
            <a:r>
              <a:rPr lang="en-US" sz="1600" b="1">
                <a:solidFill>
                  <a:srgbClr val="FFFFFF"/>
                </a:solidFill>
              </a:rPr>
              <a:t>Control</a:t>
            </a:r>
            <a:endParaRPr sz="1600" b="1">
              <a:solidFill>
                <a:srgbClr val="FFFFFF"/>
              </a:solidFill>
            </a:endParaRPr>
          </a:p>
          <a:p>
            <a:pPr marL="0" lvl="0" indent="0" algn="l" rtl="0">
              <a:lnSpc>
                <a:spcPct val="90000"/>
              </a:lnSpc>
              <a:spcBef>
                <a:spcPts val="0"/>
              </a:spcBef>
              <a:spcAft>
                <a:spcPts val="0"/>
              </a:spcAft>
              <a:buNone/>
            </a:pPr>
            <a:r>
              <a:rPr lang="en-US" sz="1000" b="1">
                <a:solidFill>
                  <a:srgbClr val="FFFFFF"/>
                </a:solidFill>
              </a:rPr>
              <a:t>Limit and </a:t>
            </a:r>
            <a:endParaRPr sz="1000" b="1">
              <a:solidFill>
                <a:srgbClr val="FFFFFF"/>
              </a:solidFill>
            </a:endParaRPr>
          </a:p>
          <a:p>
            <a:pPr marL="0" lvl="0" indent="0" algn="l" rtl="0">
              <a:lnSpc>
                <a:spcPct val="90000"/>
              </a:lnSpc>
              <a:spcBef>
                <a:spcPts val="0"/>
              </a:spcBef>
              <a:spcAft>
                <a:spcPts val="0"/>
              </a:spcAft>
              <a:buNone/>
            </a:pPr>
            <a:r>
              <a:rPr lang="en-US" sz="1000" b="1">
                <a:solidFill>
                  <a:srgbClr val="FFFFFF"/>
                </a:solidFill>
              </a:rPr>
              <a:t>control spend</a:t>
            </a:r>
            <a:endParaRPr sz="1000" b="1">
              <a:solidFill>
                <a:srgbClr val="FFFFFF"/>
              </a:solidFill>
            </a:endParaRPr>
          </a:p>
        </p:txBody>
      </p:sp>
      <p:sp>
        <p:nvSpPr>
          <p:cNvPr id="377" name="Google Shape;377;p42"/>
          <p:cNvSpPr/>
          <p:nvPr/>
        </p:nvSpPr>
        <p:spPr>
          <a:xfrm>
            <a:off x="3414975" y="1690574"/>
            <a:ext cx="2352300" cy="2315700"/>
          </a:xfrm>
          <a:prstGeom prst="rect">
            <a:avLst/>
          </a:prstGeom>
          <a:solidFill>
            <a:srgbClr val="FFFFFF"/>
          </a:solidFill>
          <a:ln>
            <a:noFill/>
          </a:ln>
        </p:spPr>
        <p:txBody>
          <a:bodyPr spcFirstLastPara="1" wrap="square" lIns="114300" tIns="91450" rIns="68575" bIns="45725" anchor="t" anchorCtr="0">
            <a:noAutofit/>
          </a:bodyPr>
          <a:lstStyle/>
          <a:p>
            <a:pPr marL="0" lvl="0" indent="0" algn="l" rtl="0">
              <a:lnSpc>
                <a:spcPct val="100000"/>
              </a:lnSpc>
              <a:spcBef>
                <a:spcPts val="0"/>
              </a:spcBef>
              <a:spcAft>
                <a:spcPts val="0"/>
              </a:spcAft>
              <a:buNone/>
            </a:pPr>
            <a:r>
              <a:rPr lang="en-US" sz="900" b="1">
                <a:solidFill>
                  <a:schemeClr val="accent2"/>
                </a:solidFill>
              </a:rPr>
              <a:t>Budgets</a:t>
            </a:r>
            <a:endParaRPr sz="900" b="1">
              <a:solidFill>
                <a:schemeClr val="accent2"/>
              </a:solidFill>
            </a:endParaRPr>
          </a:p>
          <a:p>
            <a:pPr marL="88900" lvl="0" indent="-76200" algn="l" rtl="0">
              <a:lnSpc>
                <a:spcPct val="100000"/>
              </a:lnSpc>
              <a:spcBef>
                <a:spcPts val="0"/>
              </a:spcBef>
              <a:spcAft>
                <a:spcPts val="0"/>
              </a:spcAft>
              <a:buClr>
                <a:schemeClr val="dk1"/>
              </a:buClr>
              <a:buSzPts val="600"/>
              <a:buChar char="●"/>
            </a:pPr>
            <a:r>
              <a:rPr lang="en-US" sz="800">
                <a:solidFill>
                  <a:schemeClr val="dk1"/>
                </a:solidFill>
              </a:rPr>
              <a:t>Account-Level Budgets</a:t>
            </a:r>
            <a:endParaRPr sz="800">
              <a:solidFill>
                <a:schemeClr val="dk1"/>
              </a:solidFill>
            </a:endParaRPr>
          </a:p>
          <a:p>
            <a:pPr marL="88900" lvl="0" indent="-76200" algn="l" rtl="0">
              <a:lnSpc>
                <a:spcPct val="100000"/>
              </a:lnSpc>
              <a:spcBef>
                <a:spcPts val="0"/>
              </a:spcBef>
              <a:spcAft>
                <a:spcPts val="0"/>
              </a:spcAft>
              <a:buClr>
                <a:schemeClr val="dk1"/>
              </a:buClr>
              <a:buSzPts val="600"/>
              <a:buChar char="●"/>
            </a:pPr>
            <a:r>
              <a:rPr lang="en-US" sz="800">
                <a:solidFill>
                  <a:schemeClr val="dk1"/>
                </a:solidFill>
              </a:rPr>
              <a:t>Custom Budgets</a:t>
            </a:r>
            <a:endParaRPr sz="800">
              <a:solidFill>
                <a:schemeClr val="dk1"/>
              </a:solidFill>
            </a:endParaRPr>
          </a:p>
          <a:p>
            <a:pPr marL="279400" lvl="1" indent="-88900" algn="l" rtl="0">
              <a:lnSpc>
                <a:spcPct val="100000"/>
              </a:lnSpc>
              <a:spcBef>
                <a:spcPts val="0"/>
              </a:spcBef>
              <a:spcAft>
                <a:spcPts val="0"/>
              </a:spcAft>
              <a:buClr>
                <a:schemeClr val="dk1"/>
              </a:buClr>
              <a:buSzPts val="600"/>
              <a:buChar char="○"/>
            </a:pPr>
            <a:r>
              <a:rPr lang="en-US" sz="800">
                <a:solidFill>
                  <a:schemeClr val="dk1"/>
                </a:solidFill>
              </a:rPr>
              <a:t>By Resource</a:t>
            </a:r>
            <a:endParaRPr sz="800">
              <a:solidFill>
                <a:schemeClr val="dk1"/>
              </a:solidFill>
            </a:endParaRPr>
          </a:p>
          <a:p>
            <a:pPr marL="279400" lvl="1" indent="-88900" algn="l" rtl="0">
              <a:lnSpc>
                <a:spcPct val="100000"/>
              </a:lnSpc>
              <a:spcBef>
                <a:spcPts val="0"/>
              </a:spcBef>
              <a:spcAft>
                <a:spcPts val="0"/>
              </a:spcAft>
              <a:buClr>
                <a:schemeClr val="dk1"/>
              </a:buClr>
              <a:buSzPts val="600"/>
              <a:buChar char="○"/>
            </a:pPr>
            <a:r>
              <a:rPr lang="en-US" sz="800" b="1">
                <a:solidFill>
                  <a:schemeClr val="dk1"/>
                </a:solidFill>
                <a:highlight>
                  <a:srgbClr val="CBDFEA"/>
                </a:highlight>
              </a:rPr>
              <a:t>By Tag (GA soon)</a:t>
            </a:r>
            <a:endParaRPr sz="800">
              <a:solidFill>
                <a:schemeClr val="dk1"/>
              </a:solidFill>
              <a:highlight>
                <a:srgbClr val="CBDFEA"/>
              </a:highlight>
            </a:endParaRPr>
          </a:p>
          <a:p>
            <a:pPr marL="0" lvl="0" indent="0" algn="l" rtl="0">
              <a:lnSpc>
                <a:spcPct val="100000"/>
              </a:lnSpc>
              <a:spcBef>
                <a:spcPts val="0"/>
              </a:spcBef>
              <a:spcAft>
                <a:spcPts val="0"/>
              </a:spcAft>
              <a:buNone/>
            </a:pPr>
            <a:endParaRPr sz="800" b="1">
              <a:solidFill>
                <a:schemeClr val="dk1"/>
              </a:solidFill>
            </a:endParaRPr>
          </a:p>
          <a:p>
            <a:pPr marL="0" lvl="0" indent="0" algn="l" rtl="0">
              <a:lnSpc>
                <a:spcPct val="100000"/>
              </a:lnSpc>
              <a:spcBef>
                <a:spcPts val="0"/>
              </a:spcBef>
              <a:spcAft>
                <a:spcPts val="0"/>
              </a:spcAft>
              <a:buNone/>
            </a:pPr>
            <a:r>
              <a:rPr lang="en-US" sz="900" b="1">
                <a:solidFill>
                  <a:schemeClr val="dk2"/>
                </a:solidFill>
              </a:rPr>
              <a:t>Warehouse Controls</a:t>
            </a:r>
            <a:endParaRPr sz="900" b="1">
              <a:solidFill>
                <a:schemeClr val="dk2"/>
              </a:solidFill>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Warehouse sizing &amp; scaling</a:t>
            </a:r>
            <a:endParaRPr sz="800">
              <a:solidFill>
                <a:schemeClr val="dk1"/>
              </a:solidFill>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Auto-Suspend/Resume</a:t>
            </a:r>
            <a:endParaRPr sz="800">
              <a:solidFill>
                <a:schemeClr val="dk1"/>
              </a:solidFill>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Resource Monitors</a:t>
            </a:r>
            <a:endParaRPr sz="1000" b="1">
              <a:solidFill>
                <a:schemeClr val="dk1"/>
              </a:solidFill>
            </a:endParaRPr>
          </a:p>
        </p:txBody>
      </p:sp>
      <p:sp>
        <p:nvSpPr>
          <p:cNvPr id="378" name="Google Shape;378;p42"/>
          <p:cNvSpPr/>
          <p:nvPr/>
        </p:nvSpPr>
        <p:spPr>
          <a:xfrm>
            <a:off x="457200" y="933875"/>
            <a:ext cx="2544300" cy="2905800"/>
          </a:xfrm>
          <a:prstGeom prst="roundRect">
            <a:avLst>
              <a:gd name="adj" fmla="val 5081"/>
            </a:avLst>
          </a:prstGeom>
          <a:solidFill>
            <a:srgbClr val="FFFFFF"/>
          </a:solidFill>
          <a:ln>
            <a:noFill/>
          </a:ln>
          <a:effectLst>
            <a:outerShdw blurRad="200025" dist="85725" dir="5400000" algn="bl" rotWithShape="0">
              <a:srgbClr val="000000">
                <a:alpha val="24000"/>
              </a:srgbClr>
            </a:outerShdw>
          </a:effectLst>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79" name="Google Shape;379;p42"/>
          <p:cNvSpPr/>
          <p:nvPr/>
        </p:nvSpPr>
        <p:spPr>
          <a:xfrm>
            <a:off x="457200" y="933875"/>
            <a:ext cx="2544300" cy="2360100"/>
          </a:xfrm>
          <a:prstGeom prst="roundRect">
            <a:avLst>
              <a:gd name="adj" fmla="val 5081"/>
            </a:avLst>
          </a:prstGeom>
          <a:solidFill>
            <a:srgbClr val="29B5E8"/>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80" name="Google Shape;380;p42"/>
          <p:cNvSpPr txBox="1"/>
          <p:nvPr/>
        </p:nvSpPr>
        <p:spPr>
          <a:xfrm>
            <a:off x="553200" y="1048300"/>
            <a:ext cx="2107200" cy="591000"/>
          </a:xfrm>
          <a:prstGeom prst="rect">
            <a:avLst/>
          </a:prstGeom>
          <a:noFill/>
          <a:ln>
            <a:noFill/>
          </a:ln>
        </p:spPr>
        <p:txBody>
          <a:bodyPr spcFirstLastPara="1" wrap="square" lIns="114300" tIns="45725" rIns="45725" bIns="45725" anchor="t" anchorCtr="0">
            <a:spAutoFit/>
          </a:bodyPr>
          <a:lstStyle/>
          <a:p>
            <a:pPr marL="0" lvl="0" indent="0" algn="l" rtl="0">
              <a:lnSpc>
                <a:spcPct val="90000"/>
              </a:lnSpc>
              <a:spcBef>
                <a:spcPts val="0"/>
              </a:spcBef>
              <a:spcAft>
                <a:spcPts val="0"/>
              </a:spcAft>
              <a:buNone/>
            </a:pPr>
            <a:r>
              <a:rPr lang="en-US" sz="1600" b="1">
                <a:solidFill>
                  <a:srgbClr val="FFFFFF"/>
                </a:solidFill>
              </a:rPr>
              <a:t>Visibility </a:t>
            </a:r>
            <a:endParaRPr sz="1600" b="1">
              <a:solidFill>
                <a:srgbClr val="FFFFFF"/>
              </a:solidFill>
            </a:endParaRPr>
          </a:p>
          <a:p>
            <a:pPr marL="0" lvl="0" indent="0" algn="l" rtl="0">
              <a:lnSpc>
                <a:spcPct val="90000"/>
              </a:lnSpc>
              <a:spcBef>
                <a:spcPts val="0"/>
              </a:spcBef>
              <a:spcAft>
                <a:spcPts val="0"/>
              </a:spcAft>
              <a:buNone/>
            </a:pPr>
            <a:r>
              <a:rPr lang="en-US" sz="1000" b="1">
                <a:solidFill>
                  <a:srgbClr val="FFFFFF"/>
                </a:solidFill>
              </a:rPr>
              <a:t>Understand costs </a:t>
            </a:r>
            <a:endParaRPr sz="1000" b="1">
              <a:solidFill>
                <a:srgbClr val="FFFFFF"/>
              </a:solidFill>
            </a:endParaRPr>
          </a:p>
          <a:p>
            <a:pPr marL="0" lvl="0" indent="0" algn="l" rtl="0">
              <a:lnSpc>
                <a:spcPct val="90000"/>
              </a:lnSpc>
              <a:spcBef>
                <a:spcPts val="0"/>
              </a:spcBef>
              <a:spcAft>
                <a:spcPts val="0"/>
              </a:spcAft>
              <a:buNone/>
            </a:pPr>
            <a:r>
              <a:rPr lang="en-US" sz="1000" b="1">
                <a:solidFill>
                  <a:srgbClr val="FFFFFF"/>
                </a:solidFill>
              </a:rPr>
              <a:t>and performance</a:t>
            </a:r>
            <a:endParaRPr sz="1000" b="1">
              <a:solidFill>
                <a:srgbClr val="FFFFFF"/>
              </a:solidFill>
            </a:endParaRPr>
          </a:p>
        </p:txBody>
      </p:sp>
      <p:sp>
        <p:nvSpPr>
          <p:cNvPr id="381" name="Google Shape;381;p42"/>
          <p:cNvSpPr/>
          <p:nvPr/>
        </p:nvSpPr>
        <p:spPr>
          <a:xfrm>
            <a:off x="457200" y="1682643"/>
            <a:ext cx="2544300" cy="2460900"/>
          </a:xfrm>
          <a:prstGeom prst="roundRect">
            <a:avLst>
              <a:gd name="adj" fmla="val 5081"/>
            </a:avLst>
          </a:prstGeom>
          <a:solidFill>
            <a:srgbClr val="29B5E8"/>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82" name="Google Shape;382;p42"/>
          <p:cNvSpPr/>
          <p:nvPr/>
        </p:nvSpPr>
        <p:spPr>
          <a:xfrm>
            <a:off x="553200" y="1690574"/>
            <a:ext cx="2352300" cy="2315700"/>
          </a:xfrm>
          <a:prstGeom prst="rect">
            <a:avLst/>
          </a:prstGeom>
          <a:solidFill>
            <a:srgbClr val="FFFFFF"/>
          </a:solidFill>
          <a:ln>
            <a:noFill/>
          </a:ln>
        </p:spPr>
        <p:txBody>
          <a:bodyPr spcFirstLastPara="1" wrap="square" lIns="114300" tIns="91450" rIns="68575" bIns="45725" anchor="t" anchorCtr="0">
            <a:noAutofit/>
          </a:bodyPr>
          <a:lstStyle/>
          <a:p>
            <a:pPr marL="0" lvl="0" indent="0" algn="l" rtl="0">
              <a:lnSpc>
                <a:spcPct val="100000"/>
              </a:lnSpc>
              <a:spcBef>
                <a:spcPts val="0"/>
              </a:spcBef>
              <a:spcAft>
                <a:spcPts val="0"/>
              </a:spcAft>
              <a:buNone/>
            </a:pPr>
            <a:r>
              <a:rPr lang="en-US" sz="900" b="1">
                <a:solidFill>
                  <a:schemeClr val="accent1"/>
                </a:solidFill>
              </a:rPr>
              <a:t>Cost Data</a:t>
            </a:r>
            <a:endParaRPr sz="1000">
              <a:solidFill>
                <a:schemeClr val="accent1"/>
              </a:solidFill>
              <a:latin typeface="Lato"/>
              <a:ea typeface="Lato"/>
              <a:cs typeface="Lato"/>
              <a:sym typeface="Lato"/>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Account &amp; Org Overviews  </a:t>
            </a:r>
            <a:endParaRPr sz="800">
              <a:solidFill>
                <a:schemeClr val="dk1"/>
              </a:solidFill>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Account-Level Cost Attribution</a:t>
            </a:r>
            <a:endParaRPr sz="800">
              <a:solidFill>
                <a:schemeClr val="dk1"/>
              </a:solidFill>
            </a:endParaRPr>
          </a:p>
          <a:p>
            <a:pPr marL="88900" lvl="0" indent="-76200" algn="l" rtl="0">
              <a:spcBef>
                <a:spcPts val="0"/>
              </a:spcBef>
              <a:spcAft>
                <a:spcPts val="0"/>
              </a:spcAft>
              <a:buClr>
                <a:schemeClr val="dk1"/>
              </a:buClr>
              <a:buSzPts val="600"/>
              <a:buChar char="●"/>
            </a:pPr>
            <a:r>
              <a:rPr lang="en-US" sz="800" b="1">
                <a:solidFill>
                  <a:schemeClr val="dk1"/>
                </a:solidFill>
                <a:highlight>
                  <a:srgbClr val="D4F0FA"/>
                </a:highlight>
              </a:rPr>
              <a:t>Cost-Based Anomaly Detection (PuPr)</a:t>
            </a:r>
            <a:endParaRPr sz="800" b="1">
              <a:solidFill>
                <a:schemeClr val="dk1"/>
              </a:solidFill>
              <a:highlight>
                <a:srgbClr val="D4F0FA"/>
              </a:highlight>
            </a:endParaRPr>
          </a:p>
          <a:p>
            <a:pPr marL="88900" marR="0" lvl="0" indent="-76200" algn="l" rtl="0">
              <a:lnSpc>
                <a:spcPct val="100000"/>
              </a:lnSpc>
              <a:spcBef>
                <a:spcPts val="0"/>
              </a:spcBef>
              <a:spcAft>
                <a:spcPts val="0"/>
              </a:spcAft>
              <a:buClr>
                <a:schemeClr val="dk1"/>
              </a:buClr>
              <a:buSzPts val="600"/>
              <a:buChar char="●"/>
            </a:pPr>
            <a:r>
              <a:rPr lang="en-US" sz="800" b="1">
                <a:solidFill>
                  <a:schemeClr val="dk1"/>
                </a:solidFill>
                <a:highlight>
                  <a:srgbClr val="D4F0FA"/>
                </a:highlight>
              </a:rPr>
              <a:t>Org-Level Query Cost Attribution </a:t>
            </a:r>
            <a:br>
              <a:rPr lang="en-US" sz="800" b="1">
                <a:solidFill>
                  <a:schemeClr val="dk1"/>
                </a:solidFill>
                <a:highlight>
                  <a:srgbClr val="D4F0FA"/>
                </a:highlight>
              </a:rPr>
            </a:br>
            <a:r>
              <a:rPr lang="en-US" sz="800" b="1">
                <a:solidFill>
                  <a:schemeClr val="dk1"/>
                </a:solidFill>
                <a:highlight>
                  <a:srgbClr val="D4F0FA"/>
                </a:highlight>
              </a:rPr>
              <a:t>(PrPr Soon)</a:t>
            </a:r>
            <a:endParaRPr sz="800" b="1">
              <a:solidFill>
                <a:schemeClr val="dk1"/>
              </a:solidFill>
              <a:highlight>
                <a:srgbClr val="D4F0FA"/>
              </a:highlight>
            </a:endParaRPr>
          </a:p>
          <a:p>
            <a:pPr marL="88900" marR="0" lvl="0" indent="-88900" algn="l" rtl="0">
              <a:lnSpc>
                <a:spcPct val="100000"/>
              </a:lnSpc>
              <a:spcBef>
                <a:spcPts val="0"/>
              </a:spcBef>
              <a:spcAft>
                <a:spcPts val="0"/>
              </a:spcAft>
              <a:buClr>
                <a:schemeClr val="dk1"/>
              </a:buClr>
              <a:buSzPts val="800"/>
              <a:buChar char="●"/>
            </a:pPr>
            <a:r>
              <a:rPr lang="en-US" sz="800" b="1">
                <a:solidFill>
                  <a:schemeClr val="dk1"/>
                </a:solidFill>
                <a:highlight>
                  <a:srgbClr val="D4F0FA"/>
                </a:highlight>
              </a:rPr>
              <a:t>Non Admin Access (GA)</a:t>
            </a:r>
            <a:endParaRPr sz="800" b="1">
              <a:solidFill>
                <a:schemeClr val="dk1"/>
              </a:solidFill>
              <a:highlight>
                <a:srgbClr val="D4F0FA"/>
              </a:highlight>
            </a:endParaRPr>
          </a:p>
          <a:p>
            <a:pPr marL="0" marR="0" lvl="0" indent="0" algn="l" rtl="0">
              <a:lnSpc>
                <a:spcPct val="100000"/>
              </a:lnSpc>
              <a:spcBef>
                <a:spcPts val="0"/>
              </a:spcBef>
              <a:spcAft>
                <a:spcPts val="0"/>
              </a:spcAft>
              <a:buNone/>
            </a:pPr>
            <a:endParaRPr sz="800" b="1">
              <a:solidFill>
                <a:schemeClr val="dk1"/>
              </a:solidFill>
            </a:endParaRPr>
          </a:p>
          <a:p>
            <a:pPr marL="0" marR="0" lvl="0" indent="0" algn="l" rtl="0">
              <a:lnSpc>
                <a:spcPct val="100000"/>
              </a:lnSpc>
              <a:spcBef>
                <a:spcPts val="0"/>
              </a:spcBef>
              <a:spcAft>
                <a:spcPts val="0"/>
              </a:spcAft>
              <a:buNone/>
            </a:pPr>
            <a:r>
              <a:rPr lang="en-US" sz="900" b="1">
                <a:solidFill>
                  <a:schemeClr val="accent1"/>
                </a:solidFill>
              </a:rPr>
              <a:t>Performance Data</a:t>
            </a:r>
            <a:endParaRPr sz="800" b="1">
              <a:solidFill>
                <a:schemeClr val="dk1"/>
              </a:solidFill>
              <a:highlight>
                <a:srgbClr val="D4F0FA"/>
              </a:highlight>
            </a:endParaRPr>
          </a:p>
          <a:p>
            <a:pPr marL="88900" marR="0" lvl="0" indent="-76200" algn="l" rtl="0">
              <a:lnSpc>
                <a:spcPct val="100000"/>
              </a:lnSpc>
              <a:spcBef>
                <a:spcPts val="0"/>
              </a:spcBef>
              <a:spcAft>
                <a:spcPts val="0"/>
              </a:spcAft>
              <a:buClr>
                <a:schemeClr val="dk1"/>
              </a:buClr>
              <a:buSzPts val="600"/>
              <a:buChar char="●"/>
            </a:pPr>
            <a:r>
              <a:rPr lang="en-US" sz="800">
                <a:solidFill>
                  <a:schemeClr val="dk1"/>
                </a:solidFill>
              </a:rPr>
              <a:t>Query History &amp; Profile</a:t>
            </a:r>
            <a:endParaRPr sz="800">
              <a:solidFill>
                <a:schemeClr val="dk1"/>
              </a:solidFill>
            </a:endParaRPr>
          </a:p>
          <a:p>
            <a:pPr marL="88900" marR="0" lvl="0" indent="-76200" algn="l" rtl="0">
              <a:lnSpc>
                <a:spcPct val="100000"/>
              </a:lnSpc>
              <a:spcBef>
                <a:spcPts val="0"/>
              </a:spcBef>
              <a:spcAft>
                <a:spcPts val="0"/>
              </a:spcAft>
              <a:buClr>
                <a:schemeClr val="dk1"/>
              </a:buClr>
              <a:buSzPts val="600"/>
              <a:buChar char="●"/>
            </a:pPr>
            <a:r>
              <a:rPr lang="en-US" sz="800" b="1">
                <a:solidFill>
                  <a:schemeClr val="dk1"/>
                </a:solidFill>
                <a:highlight>
                  <a:srgbClr val="D4F0FA"/>
                </a:highlight>
              </a:rPr>
              <a:t>Performance Explorer (GA Soon)</a:t>
            </a:r>
            <a:endParaRPr sz="800">
              <a:solidFill>
                <a:schemeClr val="dk1"/>
              </a:solidFill>
              <a:highlight>
                <a:srgbClr val="D4F0FA"/>
              </a:highlight>
            </a:endParaRPr>
          </a:p>
          <a:p>
            <a:pPr marL="88900" marR="0" lvl="0" indent="-76200" algn="l" rtl="0">
              <a:lnSpc>
                <a:spcPct val="100000"/>
              </a:lnSpc>
              <a:spcBef>
                <a:spcPts val="0"/>
              </a:spcBef>
              <a:spcAft>
                <a:spcPts val="0"/>
              </a:spcAft>
              <a:buClr>
                <a:schemeClr val="dk1"/>
              </a:buClr>
              <a:buSzPts val="600"/>
              <a:buChar char="●"/>
            </a:pPr>
            <a:r>
              <a:rPr lang="en-US" sz="800" b="1">
                <a:solidFill>
                  <a:schemeClr val="dk1"/>
                </a:solidFill>
                <a:highlight>
                  <a:srgbClr val="D4F0FA"/>
                </a:highlight>
              </a:rPr>
              <a:t>Grouped Query History &amp; Profile (PuPr)</a:t>
            </a:r>
            <a:endParaRPr sz="800" b="1">
              <a:solidFill>
                <a:schemeClr val="dk1"/>
              </a:solidFill>
              <a:highlight>
                <a:srgbClr val="D4F0FA"/>
              </a:highlight>
            </a:endParaRPr>
          </a:p>
        </p:txBody>
      </p:sp>
      <p:sp>
        <p:nvSpPr>
          <p:cNvPr id="383" name="Google Shape;383;p42"/>
          <p:cNvSpPr/>
          <p:nvPr/>
        </p:nvSpPr>
        <p:spPr>
          <a:xfrm>
            <a:off x="2416236" y="1133685"/>
            <a:ext cx="496693" cy="334174"/>
          </a:xfrm>
          <a:custGeom>
            <a:avLst/>
            <a:gdLst/>
            <a:ahLst/>
            <a:cxnLst/>
            <a:rect l="l" t="t" r="r" b="b"/>
            <a:pathLst>
              <a:path w="8663" h="5832" extrusionOk="0">
                <a:moveTo>
                  <a:pt x="7444" y="1"/>
                </a:moveTo>
                <a:cubicBezTo>
                  <a:pt x="7321" y="1"/>
                  <a:pt x="7219" y="103"/>
                  <a:pt x="7219" y="226"/>
                </a:cubicBezTo>
                <a:cubicBezTo>
                  <a:pt x="7219" y="351"/>
                  <a:pt x="7321" y="453"/>
                  <a:pt x="7444" y="453"/>
                </a:cubicBezTo>
                <a:lnTo>
                  <a:pt x="8209" y="453"/>
                </a:lnTo>
                <a:lnTo>
                  <a:pt x="8209" y="1218"/>
                </a:lnTo>
                <a:cubicBezTo>
                  <a:pt x="8209" y="1343"/>
                  <a:pt x="8312" y="1444"/>
                  <a:pt x="8436" y="1444"/>
                </a:cubicBezTo>
                <a:cubicBezTo>
                  <a:pt x="8561" y="1444"/>
                  <a:pt x="8662" y="1343"/>
                  <a:pt x="8662" y="1218"/>
                </a:cubicBezTo>
                <a:lnTo>
                  <a:pt x="8662" y="226"/>
                </a:lnTo>
                <a:cubicBezTo>
                  <a:pt x="8662" y="103"/>
                  <a:pt x="8561" y="1"/>
                  <a:pt x="8436" y="1"/>
                </a:cubicBezTo>
                <a:close/>
                <a:moveTo>
                  <a:pt x="226" y="1"/>
                </a:moveTo>
                <a:cubicBezTo>
                  <a:pt x="101" y="1"/>
                  <a:pt x="0" y="103"/>
                  <a:pt x="0" y="228"/>
                </a:cubicBezTo>
                <a:lnTo>
                  <a:pt x="0" y="1218"/>
                </a:lnTo>
                <a:cubicBezTo>
                  <a:pt x="0" y="1343"/>
                  <a:pt x="101" y="1445"/>
                  <a:pt x="226" y="1445"/>
                </a:cubicBezTo>
                <a:cubicBezTo>
                  <a:pt x="351" y="1445"/>
                  <a:pt x="453" y="1343"/>
                  <a:pt x="453" y="1218"/>
                </a:cubicBezTo>
                <a:lnTo>
                  <a:pt x="453" y="453"/>
                </a:lnTo>
                <a:lnTo>
                  <a:pt x="1217" y="453"/>
                </a:lnTo>
                <a:cubicBezTo>
                  <a:pt x="1341" y="453"/>
                  <a:pt x="1444" y="351"/>
                  <a:pt x="1444" y="228"/>
                </a:cubicBezTo>
                <a:cubicBezTo>
                  <a:pt x="1444" y="103"/>
                  <a:pt x="1341" y="1"/>
                  <a:pt x="1217" y="1"/>
                </a:cubicBezTo>
                <a:close/>
                <a:moveTo>
                  <a:pt x="4436" y="2474"/>
                </a:moveTo>
                <a:cubicBezTo>
                  <a:pt x="4679" y="2474"/>
                  <a:pt x="4878" y="2673"/>
                  <a:pt x="4878" y="2917"/>
                </a:cubicBezTo>
                <a:cubicBezTo>
                  <a:pt x="4878" y="3160"/>
                  <a:pt x="4681" y="3358"/>
                  <a:pt x="4436" y="3358"/>
                </a:cubicBezTo>
                <a:cubicBezTo>
                  <a:pt x="4192" y="3358"/>
                  <a:pt x="3995" y="3160"/>
                  <a:pt x="3995" y="2917"/>
                </a:cubicBezTo>
                <a:cubicBezTo>
                  <a:pt x="3995" y="2673"/>
                  <a:pt x="4192" y="2474"/>
                  <a:pt x="4436" y="2474"/>
                </a:cubicBezTo>
                <a:close/>
                <a:moveTo>
                  <a:pt x="4436" y="1766"/>
                </a:moveTo>
                <a:cubicBezTo>
                  <a:pt x="3802" y="1766"/>
                  <a:pt x="3285" y="2281"/>
                  <a:pt x="3285" y="2917"/>
                </a:cubicBezTo>
                <a:cubicBezTo>
                  <a:pt x="3285" y="3551"/>
                  <a:pt x="3802" y="4068"/>
                  <a:pt x="4436" y="4068"/>
                </a:cubicBezTo>
                <a:cubicBezTo>
                  <a:pt x="5071" y="4068"/>
                  <a:pt x="5587" y="3551"/>
                  <a:pt x="5587" y="2917"/>
                </a:cubicBezTo>
                <a:cubicBezTo>
                  <a:pt x="5587" y="2281"/>
                  <a:pt x="5071" y="1766"/>
                  <a:pt x="4436" y="1766"/>
                </a:cubicBezTo>
                <a:close/>
                <a:moveTo>
                  <a:pt x="4400" y="1522"/>
                </a:moveTo>
                <a:cubicBezTo>
                  <a:pt x="5758" y="1522"/>
                  <a:pt x="6987" y="2045"/>
                  <a:pt x="7685" y="2902"/>
                </a:cubicBezTo>
                <a:cubicBezTo>
                  <a:pt x="6990" y="3780"/>
                  <a:pt x="5749" y="4310"/>
                  <a:pt x="4378" y="4310"/>
                </a:cubicBezTo>
                <a:cubicBezTo>
                  <a:pt x="4334" y="4310"/>
                  <a:pt x="4289" y="4309"/>
                  <a:pt x="4244" y="4308"/>
                </a:cubicBezTo>
                <a:cubicBezTo>
                  <a:pt x="2911" y="4277"/>
                  <a:pt x="1778" y="3762"/>
                  <a:pt x="1166" y="2917"/>
                </a:cubicBezTo>
                <a:cubicBezTo>
                  <a:pt x="1778" y="2072"/>
                  <a:pt x="2914" y="1557"/>
                  <a:pt x="4255" y="1524"/>
                </a:cubicBezTo>
                <a:cubicBezTo>
                  <a:pt x="4303" y="1523"/>
                  <a:pt x="4352" y="1522"/>
                  <a:pt x="4400" y="1522"/>
                </a:cubicBezTo>
                <a:close/>
                <a:moveTo>
                  <a:pt x="4385" y="814"/>
                </a:moveTo>
                <a:cubicBezTo>
                  <a:pt x="4336" y="814"/>
                  <a:pt x="4286" y="815"/>
                  <a:pt x="4237" y="816"/>
                </a:cubicBezTo>
                <a:cubicBezTo>
                  <a:pt x="2572" y="854"/>
                  <a:pt x="1159" y="1561"/>
                  <a:pt x="453" y="2708"/>
                </a:cubicBezTo>
                <a:cubicBezTo>
                  <a:pt x="418" y="2763"/>
                  <a:pt x="401" y="2828"/>
                  <a:pt x="401" y="2893"/>
                </a:cubicBezTo>
                <a:lnTo>
                  <a:pt x="401" y="2936"/>
                </a:lnTo>
                <a:cubicBezTo>
                  <a:pt x="401" y="3002"/>
                  <a:pt x="419" y="3067"/>
                  <a:pt x="453" y="3122"/>
                </a:cubicBezTo>
                <a:cubicBezTo>
                  <a:pt x="1159" y="4268"/>
                  <a:pt x="2569" y="4975"/>
                  <a:pt x="4227" y="5014"/>
                </a:cubicBezTo>
                <a:cubicBezTo>
                  <a:pt x="4274" y="5015"/>
                  <a:pt x="4322" y="5015"/>
                  <a:pt x="4369" y="5015"/>
                </a:cubicBezTo>
                <a:cubicBezTo>
                  <a:pt x="4373" y="5015"/>
                  <a:pt x="4376" y="5015"/>
                  <a:pt x="4380" y="5015"/>
                </a:cubicBezTo>
                <a:cubicBezTo>
                  <a:pt x="6068" y="5015"/>
                  <a:pt x="7595" y="4303"/>
                  <a:pt x="8390" y="3138"/>
                </a:cubicBezTo>
                <a:cubicBezTo>
                  <a:pt x="8399" y="3125"/>
                  <a:pt x="8408" y="3110"/>
                  <a:pt x="8414" y="3095"/>
                </a:cubicBezTo>
                <a:lnTo>
                  <a:pt x="8436" y="3051"/>
                </a:lnTo>
                <a:cubicBezTo>
                  <a:pt x="8494" y="2935"/>
                  <a:pt x="8482" y="2800"/>
                  <a:pt x="8413" y="2694"/>
                </a:cubicBezTo>
                <a:cubicBezTo>
                  <a:pt x="7616" y="1528"/>
                  <a:pt x="6077" y="814"/>
                  <a:pt x="4385" y="814"/>
                </a:cubicBezTo>
                <a:close/>
                <a:moveTo>
                  <a:pt x="226" y="4389"/>
                </a:moveTo>
                <a:cubicBezTo>
                  <a:pt x="101" y="4389"/>
                  <a:pt x="0" y="4491"/>
                  <a:pt x="0" y="4616"/>
                </a:cubicBezTo>
                <a:lnTo>
                  <a:pt x="0" y="5606"/>
                </a:lnTo>
                <a:cubicBezTo>
                  <a:pt x="0" y="5731"/>
                  <a:pt x="101" y="5832"/>
                  <a:pt x="226" y="5832"/>
                </a:cubicBezTo>
                <a:lnTo>
                  <a:pt x="1218" y="5832"/>
                </a:lnTo>
                <a:cubicBezTo>
                  <a:pt x="1341" y="5832"/>
                  <a:pt x="1444" y="5731"/>
                  <a:pt x="1444" y="5606"/>
                </a:cubicBezTo>
                <a:cubicBezTo>
                  <a:pt x="1444" y="5480"/>
                  <a:pt x="1341" y="5380"/>
                  <a:pt x="1217" y="5380"/>
                </a:cubicBezTo>
                <a:lnTo>
                  <a:pt x="453" y="5380"/>
                </a:lnTo>
                <a:lnTo>
                  <a:pt x="453" y="4616"/>
                </a:lnTo>
                <a:cubicBezTo>
                  <a:pt x="453" y="4491"/>
                  <a:pt x="351" y="4389"/>
                  <a:pt x="226" y="4389"/>
                </a:cubicBezTo>
                <a:close/>
                <a:moveTo>
                  <a:pt x="8436" y="4389"/>
                </a:moveTo>
                <a:cubicBezTo>
                  <a:pt x="8312" y="4389"/>
                  <a:pt x="8209" y="4491"/>
                  <a:pt x="8209" y="4616"/>
                </a:cubicBezTo>
                <a:lnTo>
                  <a:pt x="8209" y="5380"/>
                </a:lnTo>
                <a:lnTo>
                  <a:pt x="7444" y="5380"/>
                </a:lnTo>
                <a:cubicBezTo>
                  <a:pt x="7321" y="5380"/>
                  <a:pt x="7219" y="5481"/>
                  <a:pt x="7219" y="5606"/>
                </a:cubicBezTo>
                <a:cubicBezTo>
                  <a:pt x="7219" y="5731"/>
                  <a:pt x="7321" y="5832"/>
                  <a:pt x="7444" y="5832"/>
                </a:cubicBezTo>
                <a:lnTo>
                  <a:pt x="8436" y="5832"/>
                </a:lnTo>
                <a:cubicBezTo>
                  <a:pt x="8561" y="5832"/>
                  <a:pt x="8662" y="5731"/>
                  <a:pt x="8662" y="5606"/>
                </a:cubicBezTo>
                <a:lnTo>
                  <a:pt x="8662" y="4616"/>
                </a:lnTo>
                <a:cubicBezTo>
                  <a:pt x="8662" y="4490"/>
                  <a:pt x="8561" y="4389"/>
                  <a:pt x="8436" y="4389"/>
                </a:cubicBezTo>
                <a:close/>
              </a:path>
            </a:pathLst>
          </a:custGeom>
          <a:solidFill>
            <a:srgbClr val="FFFFFF">
              <a:alpha val="253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252525"/>
              </a:solidFill>
              <a:latin typeface="Arial"/>
              <a:ea typeface="Arial"/>
              <a:cs typeface="Arial"/>
              <a:sym typeface="Arial"/>
            </a:endParaRPr>
          </a:p>
        </p:txBody>
      </p:sp>
      <p:grpSp>
        <p:nvGrpSpPr>
          <p:cNvPr id="384" name="Google Shape;384;p42"/>
          <p:cNvGrpSpPr/>
          <p:nvPr/>
        </p:nvGrpSpPr>
        <p:grpSpPr>
          <a:xfrm>
            <a:off x="5371758" y="1106442"/>
            <a:ext cx="356587" cy="388597"/>
            <a:chOff x="4541944" y="1060727"/>
            <a:chExt cx="326814" cy="356380"/>
          </a:xfrm>
        </p:grpSpPr>
        <p:sp>
          <p:nvSpPr>
            <p:cNvPr id="385" name="Google Shape;385;p42"/>
            <p:cNvSpPr/>
            <p:nvPr/>
          </p:nvSpPr>
          <p:spPr>
            <a:xfrm>
              <a:off x="4541944" y="1060727"/>
              <a:ext cx="326814" cy="171749"/>
            </a:xfrm>
            <a:custGeom>
              <a:avLst/>
              <a:gdLst/>
              <a:ahLst/>
              <a:cxnLst/>
              <a:rect l="l" t="t" r="r" b="b"/>
              <a:pathLst>
                <a:path w="326814" h="171749" extrusionOk="0">
                  <a:moveTo>
                    <a:pt x="240940" y="0"/>
                  </a:moveTo>
                  <a:lnTo>
                    <a:pt x="85875" y="0"/>
                  </a:lnTo>
                  <a:cubicBezTo>
                    <a:pt x="38447" y="0"/>
                    <a:pt x="0" y="38447"/>
                    <a:pt x="0" y="85875"/>
                  </a:cubicBezTo>
                  <a:cubicBezTo>
                    <a:pt x="0" y="133302"/>
                    <a:pt x="38447" y="171749"/>
                    <a:pt x="85875" y="171749"/>
                  </a:cubicBezTo>
                  <a:lnTo>
                    <a:pt x="240940" y="171749"/>
                  </a:lnTo>
                  <a:cubicBezTo>
                    <a:pt x="288367" y="171749"/>
                    <a:pt x="326815" y="133302"/>
                    <a:pt x="326815" y="85875"/>
                  </a:cubicBezTo>
                  <a:cubicBezTo>
                    <a:pt x="326815" y="38447"/>
                    <a:pt x="288367" y="0"/>
                    <a:pt x="240940" y="0"/>
                  </a:cubicBezTo>
                  <a:close/>
                  <a:moveTo>
                    <a:pt x="240940" y="141080"/>
                  </a:moveTo>
                  <a:lnTo>
                    <a:pt x="85875" y="141080"/>
                  </a:lnTo>
                  <a:cubicBezTo>
                    <a:pt x="55386" y="141080"/>
                    <a:pt x="30670" y="116364"/>
                    <a:pt x="30670" y="85875"/>
                  </a:cubicBezTo>
                  <a:cubicBezTo>
                    <a:pt x="30670" y="55386"/>
                    <a:pt x="55386" y="30670"/>
                    <a:pt x="85875" y="30670"/>
                  </a:cubicBezTo>
                  <a:lnTo>
                    <a:pt x="240940" y="30670"/>
                  </a:lnTo>
                  <a:cubicBezTo>
                    <a:pt x="271429" y="30670"/>
                    <a:pt x="296145" y="55386"/>
                    <a:pt x="296145" y="85875"/>
                  </a:cubicBezTo>
                  <a:cubicBezTo>
                    <a:pt x="296145" y="116364"/>
                    <a:pt x="271429" y="141080"/>
                    <a:pt x="240940" y="141080"/>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86" name="Google Shape;386;p42"/>
            <p:cNvSpPr/>
            <p:nvPr/>
          </p:nvSpPr>
          <p:spPr>
            <a:xfrm>
              <a:off x="4541944" y="1245358"/>
              <a:ext cx="326814" cy="171749"/>
            </a:xfrm>
            <a:custGeom>
              <a:avLst/>
              <a:gdLst/>
              <a:ahLst/>
              <a:cxnLst/>
              <a:rect l="l" t="t" r="r" b="b"/>
              <a:pathLst>
                <a:path w="326814" h="171749" extrusionOk="0">
                  <a:moveTo>
                    <a:pt x="240940" y="0"/>
                  </a:moveTo>
                  <a:lnTo>
                    <a:pt x="85875" y="0"/>
                  </a:lnTo>
                  <a:cubicBezTo>
                    <a:pt x="38447" y="0"/>
                    <a:pt x="0" y="38447"/>
                    <a:pt x="0" y="85875"/>
                  </a:cubicBezTo>
                  <a:cubicBezTo>
                    <a:pt x="0" y="133302"/>
                    <a:pt x="38447" y="171749"/>
                    <a:pt x="85875" y="171749"/>
                  </a:cubicBezTo>
                  <a:lnTo>
                    <a:pt x="240940" y="171749"/>
                  </a:lnTo>
                  <a:cubicBezTo>
                    <a:pt x="288367" y="171749"/>
                    <a:pt x="326815" y="133302"/>
                    <a:pt x="326815" y="85875"/>
                  </a:cubicBezTo>
                  <a:cubicBezTo>
                    <a:pt x="326815" y="38447"/>
                    <a:pt x="288367" y="0"/>
                    <a:pt x="240940" y="0"/>
                  </a:cubicBezTo>
                  <a:close/>
                  <a:moveTo>
                    <a:pt x="240940" y="141080"/>
                  </a:moveTo>
                  <a:lnTo>
                    <a:pt x="85875" y="141080"/>
                  </a:lnTo>
                  <a:cubicBezTo>
                    <a:pt x="55386" y="141080"/>
                    <a:pt x="30670" y="116364"/>
                    <a:pt x="30670" y="85875"/>
                  </a:cubicBezTo>
                  <a:cubicBezTo>
                    <a:pt x="30670" y="55386"/>
                    <a:pt x="55386" y="30670"/>
                    <a:pt x="85875" y="30670"/>
                  </a:cubicBezTo>
                  <a:lnTo>
                    <a:pt x="240940" y="30670"/>
                  </a:lnTo>
                  <a:cubicBezTo>
                    <a:pt x="271429" y="30670"/>
                    <a:pt x="296145" y="55386"/>
                    <a:pt x="296145" y="85875"/>
                  </a:cubicBezTo>
                  <a:cubicBezTo>
                    <a:pt x="296145" y="116364"/>
                    <a:pt x="271429" y="141080"/>
                    <a:pt x="240940" y="141080"/>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87" name="Google Shape;387;p42"/>
            <p:cNvSpPr/>
            <p:nvPr/>
          </p:nvSpPr>
          <p:spPr>
            <a:xfrm>
              <a:off x="4589303" y="1105627"/>
              <a:ext cx="80722" cy="80722"/>
            </a:xfrm>
            <a:custGeom>
              <a:avLst/>
              <a:gdLst/>
              <a:ahLst/>
              <a:cxnLst/>
              <a:rect l="l" t="t" r="r" b="b"/>
              <a:pathLst>
                <a:path w="80722" h="80722" extrusionOk="0">
                  <a:moveTo>
                    <a:pt x="40356" y="0"/>
                  </a:moveTo>
                  <a:cubicBezTo>
                    <a:pt x="18066" y="3"/>
                    <a:pt x="-3" y="18075"/>
                    <a:pt x="0" y="40366"/>
                  </a:cubicBezTo>
                  <a:cubicBezTo>
                    <a:pt x="3" y="62657"/>
                    <a:pt x="18075" y="80725"/>
                    <a:pt x="40366" y="80722"/>
                  </a:cubicBezTo>
                  <a:cubicBezTo>
                    <a:pt x="62415" y="80720"/>
                    <a:pt x="80383" y="63022"/>
                    <a:pt x="80718" y="40975"/>
                  </a:cubicBezTo>
                  <a:cubicBezTo>
                    <a:pt x="81056" y="18686"/>
                    <a:pt x="63263" y="343"/>
                    <a:pt x="40975" y="5"/>
                  </a:cubicBezTo>
                  <a:cubicBezTo>
                    <a:pt x="40769" y="1"/>
                    <a:pt x="40563" y="0"/>
                    <a:pt x="40356" y="0"/>
                  </a:cubicBezTo>
                  <a:close/>
                  <a:moveTo>
                    <a:pt x="40356" y="61339"/>
                  </a:moveTo>
                  <a:cubicBezTo>
                    <a:pt x="28907" y="61473"/>
                    <a:pt x="19517" y="52300"/>
                    <a:pt x="19383" y="40850"/>
                  </a:cubicBezTo>
                  <a:cubicBezTo>
                    <a:pt x="19249" y="29400"/>
                    <a:pt x="28423" y="20010"/>
                    <a:pt x="39872" y="19877"/>
                  </a:cubicBezTo>
                  <a:cubicBezTo>
                    <a:pt x="51321" y="19743"/>
                    <a:pt x="60711" y="28916"/>
                    <a:pt x="60845" y="40366"/>
                  </a:cubicBezTo>
                  <a:cubicBezTo>
                    <a:pt x="60847" y="40569"/>
                    <a:pt x="60847" y="40772"/>
                    <a:pt x="60844" y="40975"/>
                  </a:cubicBezTo>
                  <a:cubicBezTo>
                    <a:pt x="60451" y="52042"/>
                    <a:pt x="51431" y="60847"/>
                    <a:pt x="40356" y="60971"/>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88" name="Google Shape;388;p42"/>
            <p:cNvSpPr/>
            <p:nvPr/>
          </p:nvSpPr>
          <p:spPr>
            <a:xfrm>
              <a:off x="4741174" y="1290993"/>
              <a:ext cx="80721" cy="80722"/>
            </a:xfrm>
            <a:custGeom>
              <a:avLst/>
              <a:gdLst/>
              <a:ahLst/>
              <a:cxnLst/>
              <a:rect l="l" t="t" r="r" b="b"/>
              <a:pathLst>
                <a:path w="80721" h="80722" extrusionOk="0">
                  <a:moveTo>
                    <a:pt x="40115" y="1"/>
                  </a:moveTo>
                  <a:cubicBezTo>
                    <a:pt x="17825" y="137"/>
                    <a:pt x="-135" y="18317"/>
                    <a:pt x="1" y="40608"/>
                  </a:cubicBezTo>
                  <a:cubicBezTo>
                    <a:pt x="136" y="62897"/>
                    <a:pt x="18315" y="80857"/>
                    <a:pt x="40606" y="80722"/>
                  </a:cubicBezTo>
                  <a:cubicBezTo>
                    <a:pt x="62849" y="80586"/>
                    <a:pt x="80789" y="62482"/>
                    <a:pt x="80722" y="40240"/>
                  </a:cubicBezTo>
                  <a:cubicBezTo>
                    <a:pt x="80723" y="18017"/>
                    <a:pt x="62708" y="0"/>
                    <a:pt x="40485" y="0"/>
                  </a:cubicBezTo>
                  <a:cubicBezTo>
                    <a:pt x="40362" y="0"/>
                    <a:pt x="40238" y="0"/>
                    <a:pt x="40115" y="1"/>
                  </a:cubicBezTo>
                  <a:close/>
                  <a:moveTo>
                    <a:pt x="40115" y="61340"/>
                  </a:moveTo>
                  <a:cubicBezTo>
                    <a:pt x="28665" y="61340"/>
                    <a:pt x="19383" y="52058"/>
                    <a:pt x="19383" y="40608"/>
                  </a:cubicBezTo>
                  <a:cubicBezTo>
                    <a:pt x="19383" y="29157"/>
                    <a:pt x="28665" y="19875"/>
                    <a:pt x="40115" y="19875"/>
                  </a:cubicBezTo>
                  <a:cubicBezTo>
                    <a:pt x="51566" y="19875"/>
                    <a:pt x="60848" y="29157"/>
                    <a:pt x="60848" y="40608"/>
                  </a:cubicBezTo>
                  <a:cubicBezTo>
                    <a:pt x="60647" y="51914"/>
                    <a:pt x="51424" y="60974"/>
                    <a:pt x="40115" y="60972"/>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grpSp>
        <p:nvGrpSpPr>
          <p:cNvPr id="389" name="Google Shape;389;p42"/>
          <p:cNvGrpSpPr/>
          <p:nvPr/>
        </p:nvGrpSpPr>
        <p:grpSpPr>
          <a:xfrm>
            <a:off x="8166501" y="1106470"/>
            <a:ext cx="409963" cy="411483"/>
            <a:chOff x="2718345" y="153009"/>
            <a:chExt cx="285053" cy="286289"/>
          </a:xfrm>
        </p:grpSpPr>
        <p:sp>
          <p:nvSpPr>
            <p:cNvPr id="390" name="Google Shape;390;p42"/>
            <p:cNvSpPr/>
            <p:nvPr/>
          </p:nvSpPr>
          <p:spPr>
            <a:xfrm>
              <a:off x="2718345" y="153009"/>
              <a:ext cx="285053" cy="286289"/>
            </a:xfrm>
            <a:custGeom>
              <a:avLst/>
              <a:gdLst/>
              <a:ahLst/>
              <a:cxnLst/>
              <a:rect l="l" t="t" r="r" b="b"/>
              <a:pathLst>
                <a:path w="285053" h="286289" extrusionOk="0">
                  <a:moveTo>
                    <a:pt x="180518" y="31124"/>
                  </a:moveTo>
                  <a:cubicBezTo>
                    <a:pt x="139453" y="-10195"/>
                    <a:pt x="72667" y="-10400"/>
                    <a:pt x="31348" y="30665"/>
                  </a:cubicBezTo>
                  <a:cubicBezTo>
                    <a:pt x="31195" y="30817"/>
                    <a:pt x="31041" y="30971"/>
                    <a:pt x="30889" y="31124"/>
                  </a:cubicBezTo>
                  <a:cubicBezTo>
                    <a:pt x="-10296" y="72643"/>
                    <a:pt x="-10296" y="139604"/>
                    <a:pt x="30889" y="181123"/>
                  </a:cubicBezTo>
                  <a:cubicBezTo>
                    <a:pt x="62164" y="212669"/>
                    <a:pt x="109885" y="221171"/>
                    <a:pt x="150130" y="202367"/>
                  </a:cubicBezTo>
                  <a:lnTo>
                    <a:pt x="154287" y="206523"/>
                  </a:lnTo>
                  <a:lnTo>
                    <a:pt x="223282" y="275796"/>
                  </a:lnTo>
                  <a:cubicBezTo>
                    <a:pt x="237176" y="289747"/>
                    <a:pt x="259751" y="289793"/>
                    <a:pt x="273703" y="275898"/>
                  </a:cubicBezTo>
                  <a:cubicBezTo>
                    <a:pt x="273737" y="275864"/>
                    <a:pt x="273771" y="275830"/>
                    <a:pt x="273805" y="275796"/>
                  </a:cubicBezTo>
                  <a:lnTo>
                    <a:pt x="274636" y="274872"/>
                  </a:lnTo>
                  <a:cubicBezTo>
                    <a:pt x="288526" y="260895"/>
                    <a:pt x="288526" y="238326"/>
                    <a:pt x="274636" y="224349"/>
                  </a:cubicBezTo>
                  <a:lnTo>
                    <a:pt x="205641" y="155076"/>
                  </a:lnTo>
                  <a:lnTo>
                    <a:pt x="201392" y="150828"/>
                  </a:lnTo>
                  <a:cubicBezTo>
                    <a:pt x="220141" y="110486"/>
                    <a:pt x="211815" y="62739"/>
                    <a:pt x="180518" y="31124"/>
                  </a:cubicBezTo>
                  <a:close/>
                  <a:moveTo>
                    <a:pt x="105703" y="189436"/>
                  </a:moveTo>
                  <a:cubicBezTo>
                    <a:pt x="83680" y="189473"/>
                    <a:pt x="62558" y="180692"/>
                    <a:pt x="47052" y="165052"/>
                  </a:cubicBezTo>
                  <a:cubicBezTo>
                    <a:pt x="14747" y="132408"/>
                    <a:pt x="14747" y="79839"/>
                    <a:pt x="47052" y="47196"/>
                  </a:cubicBezTo>
                  <a:cubicBezTo>
                    <a:pt x="79486" y="14904"/>
                    <a:pt x="131921" y="14904"/>
                    <a:pt x="164354" y="47196"/>
                  </a:cubicBezTo>
                  <a:lnTo>
                    <a:pt x="164354" y="47196"/>
                  </a:lnTo>
                  <a:cubicBezTo>
                    <a:pt x="196660" y="79839"/>
                    <a:pt x="196660" y="132408"/>
                    <a:pt x="164354" y="165052"/>
                  </a:cubicBezTo>
                  <a:cubicBezTo>
                    <a:pt x="148849" y="180692"/>
                    <a:pt x="127726" y="189473"/>
                    <a:pt x="105703" y="189436"/>
                  </a:cubicBezTo>
                  <a:close/>
                  <a:moveTo>
                    <a:pt x="258565" y="240605"/>
                  </a:moveTo>
                  <a:cubicBezTo>
                    <a:pt x="263666" y="245603"/>
                    <a:pt x="263749" y="253790"/>
                    <a:pt x="258752" y="258891"/>
                  </a:cubicBezTo>
                  <a:cubicBezTo>
                    <a:pt x="258690" y="258954"/>
                    <a:pt x="258628" y="259016"/>
                    <a:pt x="258565" y="259078"/>
                  </a:cubicBezTo>
                  <a:lnTo>
                    <a:pt x="257641" y="260001"/>
                  </a:lnTo>
                  <a:cubicBezTo>
                    <a:pt x="252717" y="265103"/>
                    <a:pt x="244589" y="265246"/>
                    <a:pt x="239487" y="260320"/>
                  </a:cubicBezTo>
                  <a:cubicBezTo>
                    <a:pt x="239379" y="260216"/>
                    <a:pt x="239273" y="260109"/>
                    <a:pt x="239169" y="260001"/>
                  </a:cubicBezTo>
                  <a:lnTo>
                    <a:pt x="170173" y="190729"/>
                  </a:lnTo>
                  <a:lnTo>
                    <a:pt x="180333" y="181492"/>
                  </a:lnTo>
                  <a:cubicBezTo>
                    <a:pt x="183196" y="178906"/>
                    <a:pt x="189569" y="171425"/>
                    <a:pt x="189569" y="171425"/>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sp>
          <p:nvSpPr>
            <p:cNvPr id="391" name="Google Shape;391;p42"/>
            <p:cNvSpPr/>
            <p:nvPr/>
          </p:nvSpPr>
          <p:spPr>
            <a:xfrm>
              <a:off x="2776573" y="207778"/>
              <a:ext cx="97720" cy="96335"/>
            </a:xfrm>
            <a:custGeom>
              <a:avLst/>
              <a:gdLst/>
              <a:ahLst/>
              <a:cxnLst/>
              <a:rect l="l" t="t" r="r" b="b"/>
              <a:pathLst>
                <a:path w="97720" h="96335" extrusionOk="0">
                  <a:moveTo>
                    <a:pt x="90147" y="81742"/>
                  </a:moveTo>
                  <a:lnTo>
                    <a:pt x="83127" y="81742"/>
                  </a:lnTo>
                  <a:lnTo>
                    <a:pt x="83127" y="58559"/>
                  </a:lnTo>
                  <a:cubicBezTo>
                    <a:pt x="83127" y="57079"/>
                    <a:pt x="81928" y="55880"/>
                    <a:pt x="80449" y="55880"/>
                  </a:cubicBezTo>
                  <a:lnTo>
                    <a:pt x="69642" y="55880"/>
                  </a:lnTo>
                  <a:cubicBezTo>
                    <a:pt x="68163" y="55880"/>
                    <a:pt x="66964" y="57079"/>
                    <a:pt x="66964" y="58559"/>
                  </a:cubicBezTo>
                  <a:lnTo>
                    <a:pt x="66964" y="81742"/>
                  </a:lnTo>
                  <a:lnTo>
                    <a:pt x="56804" y="81742"/>
                  </a:lnTo>
                  <a:lnTo>
                    <a:pt x="56804" y="2771"/>
                  </a:lnTo>
                  <a:cubicBezTo>
                    <a:pt x="56805" y="1276"/>
                    <a:pt x="55620" y="50"/>
                    <a:pt x="54125" y="0"/>
                  </a:cubicBezTo>
                  <a:lnTo>
                    <a:pt x="43319" y="0"/>
                  </a:lnTo>
                  <a:cubicBezTo>
                    <a:pt x="41824" y="50"/>
                    <a:pt x="40639" y="1276"/>
                    <a:pt x="40640" y="2771"/>
                  </a:cubicBezTo>
                  <a:lnTo>
                    <a:pt x="40640" y="81742"/>
                  </a:lnTo>
                  <a:lnTo>
                    <a:pt x="30572" y="81742"/>
                  </a:lnTo>
                  <a:lnTo>
                    <a:pt x="30572" y="40363"/>
                  </a:lnTo>
                  <a:cubicBezTo>
                    <a:pt x="30624" y="38884"/>
                    <a:pt x="29468" y="37644"/>
                    <a:pt x="27990" y="37592"/>
                  </a:cubicBezTo>
                  <a:cubicBezTo>
                    <a:pt x="27927" y="37590"/>
                    <a:pt x="27864" y="37590"/>
                    <a:pt x="27801" y="37592"/>
                  </a:cubicBezTo>
                  <a:lnTo>
                    <a:pt x="17087" y="37592"/>
                  </a:lnTo>
                  <a:cubicBezTo>
                    <a:pt x="15557" y="37592"/>
                    <a:pt x="14316" y="38832"/>
                    <a:pt x="14316" y="40363"/>
                  </a:cubicBezTo>
                  <a:lnTo>
                    <a:pt x="14316" y="81742"/>
                  </a:lnTo>
                  <a:lnTo>
                    <a:pt x="7297" y="81742"/>
                  </a:lnTo>
                  <a:cubicBezTo>
                    <a:pt x="3267" y="81742"/>
                    <a:pt x="0" y="85009"/>
                    <a:pt x="0" y="89039"/>
                  </a:cubicBezTo>
                  <a:cubicBezTo>
                    <a:pt x="0" y="93068"/>
                    <a:pt x="3267" y="96335"/>
                    <a:pt x="7297" y="96335"/>
                  </a:cubicBezTo>
                  <a:lnTo>
                    <a:pt x="90424" y="96335"/>
                  </a:lnTo>
                  <a:cubicBezTo>
                    <a:pt x="94454" y="96335"/>
                    <a:pt x="97721" y="93068"/>
                    <a:pt x="97721" y="89039"/>
                  </a:cubicBezTo>
                  <a:cubicBezTo>
                    <a:pt x="97721" y="85009"/>
                    <a:pt x="94454" y="81742"/>
                    <a:pt x="90424" y="81742"/>
                  </a:cubicBezTo>
                  <a:close/>
                </a:path>
              </a:pathLst>
            </a:custGeom>
            <a:solidFill>
              <a:srgbClr val="FFFFFF">
                <a:alpha val="253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2626"/>
                </a:solidFill>
                <a:latin typeface="Arial"/>
                <a:ea typeface="Arial"/>
                <a:cs typeface="Arial"/>
                <a:sym typeface="Arial"/>
              </a:endParaRPr>
            </a:p>
          </p:txBody>
        </p:sp>
      </p:grpSp>
      <p:sp>
        <p:nvSpPr>
          <p:cNvPr id="392" name="Google Shape;392;p42"/>
          <p:cNvSpPr/>
          <p:nvPr/>
        </p:nvSpPr>
        <p:spPr>
          <a:xfrm>
            <a:off x="457200" y="4294600"/>
            <a:ext cx="8229600" cy="334200"/>
          </a:xfrm>
          <a:prstGeom prst="roundRect">
            <a:avLst>
              <a:gd name="adj" fmla="val 16667"/>
            </a:avLst>
          </a:prstGeom>
          <a:solidFill>
            <a:schemeClr val="lt1"/>
          </a:solidFill>
          <a:ln w="38100" cap="flat" cmpd="sng">
            <a:solidFill>
              <a:schemeClr val="accent1"/>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1100" b="1">
                <a:solidFill>
                  <a:schemeClr val="dk2"/>
                </a:solidFill>
              </a:rPr>
              <a:t>COST &amp; PERFORMANCE MANAGEMENT IN SNOWSIGHT &amp; PROGRAMMATIC INTERFACES</a:t>
            </a:r>
            <a:endParaRPr sz="700">
              <a:solidFill>
                <a:schemeClr val="dk2"/>
              </a:solidFill>
            </a:endParaRPr>
          </a:p>
        </p:txBody>
      </p:sp>
      <p:sp>
        <p:nvSpPr>
          <p:cNvPr id="393" name="Google Shape;393;p42"/>
          <p:cNvSpPr txBox="1"/>
          <p:nvPr/>
        </p:nvSpPr>
        <p:spPr>
          <a:xfrm>
            <a:off x="9399763" y="154025"/>
            <a:ext cx="1485600" cy="606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20 min</a:t>
            </a:r>
            <a:endParaRPr sz="1800">
              <a:solidFill>
                <a:srgbClr val="5B5B5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3"/>
          <p:cNvSpPr txBox="1">
            <a:spLocks noGrp="1"/>
          </p:cNvSpPr>
          <p:nvPr>
            <p:ph type="ctrTitle"/>
          </p:nvPr>
        </p:nvSpPr>
        <p:spPr>
          <a:xfrm>
            <a:off x="352600" y="1156626"/>
            <a:ext cx="68178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VISIBILITY</a:t>
            </a:r>
            <a:endParaRPr>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929292"/>
                </a:solidFill>
                <a:latin typeface="Arial"/>
                <a:ea typeface="Arial"/>
                <a:cs typeface="Arial"/>
                <a:sym typeface="Arial"/>
              </a:rPr>
              <a:t>9</a:t>
            </a:fld>
            <a:endParaRPr sz="600" b="0" i="0" u="none" strike="noStrike" cap="none">
              <a:solidFill>
                <a:srgbClr val="929292"/>
              </a:solidFill>
              <a:latin typeface="Arial"/>
              <a:ea typeface="Arial"/>
              <a:cs typeface="Arial"/>
              <a:sym typeface="Arial"/>
            </a:endParaRPr>
          </a:p>
        </p:txBody>
      </p:sp>
      <p:sp>
        <p:nvSpPr>
          <p:cNvPr id="406" name="Google Shape;406;p44"/>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Cost-Based Anomaly Detection</a:t>
            </a:r>
            <a:endParaRPr/>
          </a:p>
        </p:txBody>
      </p:sp>
      <p:grpSp>
        <p:nvGrpSpPr>
          <p:cNvPr id="407" name="Google Shape;407;p44"/>
          <p:cNvGrpSpPr/>
          <p:nvPr/>
        </p:nvGrpSpPr>
        <p:grpSpPr>
          <a:xfrm>
            <a:off x="7955280" y="137160"/>
            <a:ext cx="1038574" cy="192722"/>
            <a:chOff x="7884085" y="572703"/>
            <a:chExt cx="1038574" cy="192722"/>
          </a:xfrm>
        </p:grpSpPr>
        <p:cxnSp>
          <p:nvCxnSpPr>
            <p:cNvPr id="408" name="Google Shape;408;p44"/>
            <p:cNvCxnSpPr>
              <a:stCxn id="409" idx="6"/>
              <a:endCxn id="410" idx="2"/>
            </p:cNvCxnSpPr>
            <p:nvPr/>
          </p:nvCxnSpPr>
          <p:spPr>
            <a:xfrm>
              <a:off x="8029247" y="621453"/>
              <a:ext cx="778800" cy="0"/>
            </a:xfrm>
            <a:prstGeom prst="straightConnector1">
              <a:avLst/>
            </a:prstGeom>
            <a:noFill/>
            <a:ln w="12700" cap="flat" cmpd="sng">
              <a:solidFill>
                <a:srgbClr val="D8D8D8"/>
              </a:solidFill>
              <a:prstDash val="solid"/>
              <a:miter lim="800000"/>
              <a:headEnd type="none" w="sm" len="sm"/>
              <a:tailEnd type="none" w="sm" len="sm"/>
            </a:ln>
          </p:spPr>
        </p:cxnSp>
        <p:sp>
          <p:nvSpPr>
            <p:cNvPr id="409" name="Google Shape;409;p44"/>
            <p:cNvSpPr/>
            <p:nvPr/>
          </p:nvSpPr>
          <p:spPr>
            <a:xfrm>
              <a:off x="7931747"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411" name="Google Shape;411;p44"/>
            <p:cNvSpPr/>
            <p:nvPr/>
          </p:nvSpPr>
          <p:spPr>
            <a:xfrm>
              <a:off x="8223851" y="572703"/>
              <a:ext cx="97500" cy="97500"/>
            </a:xfrm>
            <a:prstGeom prst="ellipse">
              <a:avLst/>
            </a:prstGeom>
            <a:solidFill>
              <a:srgbClr val="FFFFFF"/>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410" name="Google Shape;410;p44"/>
            <p:cNvSpPr/>
            <p:nvPr/>
          </p:nvSpPr>
          <p:spPr>
            <a:xfrm>
              <a:off x="8808062" y="572703"/>
              <a:ext cx="97500" cy="97500"/>
            </a:xfrm>
            <a:prstGeom prst="ellipse">
              <a:avLst/>
            </a:prstGeom>
            <a:solidFill>
              <a:schemeClr val="lt1"/>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sp>
          <p:nvSpPr>
            <p:cNvPr id="412" name="Google Shape;412;p44"/>
            <p:cNvSpPr txBox="1"/>
            <p:nvPr/>
          </p:nvSpPr>
          <p:spPr>
            <a:xfrm>
              <a:off x="7884085" y="688925"/>
              <a:ext cx="1929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In Dev</a:t>
              </a:r>
              <a:endParaRPr sz="1400"/>
            </a:p>
          </p:txBody>
        </p:sp>
        <p:sp>
          <p:nvSpPr>
            <p:cNvPr id="413" name="Google Shape;413;p44"/>
            <p:cNvSpPr txBox="1"/>
            <p:nvPr/>
          </p:nvSpPr>
          <p:spPr>
            <a:xfrm>
              <a:off x="8155945" y="688925"/>
              <a:ext cx="2334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Private</a:t>
              </a:r>
              <a:endParaRPr sz="1400"/>
            </a:p>
          </p:txBody>
        </p:sp>
        <p:sp>
          <p:nvSpPr>
            <p:cNvPr id="414" name="Google Shape;414;p44"/>
            <p:cNvSpPr txBox="1"/>
            <p:nvPr/>
          </p:nvSpPr>
          <p:spPr>
            <a:xfrm>
              <a:off x="8445675" y="688925"/>
              <a:ext cx="233400" cy="76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F7F7F"/>
                </a:buClr>
                <a:buSzPts val="500"/>
                <a:buFont typeface="Lato"/>
                <a:buNone/>
              </a:pPr>
              <a:r>
                <a:rPr lang="en-US" sz="500" b="1" i="0" u="none" strike="noStrike" cap="none">
                  <a:solidFill>
                    <a:srgbClr val="7F7F7F"/>
                  </a:solidFill>
                </a:rPr>
                <a:t>Public</a:t>
              </a:r>
              <a:endParaRPr sz="1400" b="1"/>
            </a:p>
          </p:txBody>
        </p:sp>
        <p:sp>
          <p:nvSpPr>
            <p:cNvPr id="415" name="Google Shape;415;p44"/>
            <p:cNvSpPr txBox="1"/>
            <p:nvPr/>
          </p:nvSpPr>
          <p:spPr>
            <a:xfrm>
              <a:off x="8790959" y="688925"/>
              <a:ext cx="131700" cy="76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a:solidFill>
                    <a:srgbClr val="7F7F7F"/>
                  </a:solidFill>
                </a:rPr>
                <a:t>GA</a:t>
              </a:r>
              <a:endParaRPr sz="1400"/>
            </a:p>
          </p:txBody>
        </p:sp>
        <p:sp>
          <p:nvSpPr>
            <p:cNvPr id="416" name="Google Shape;416;p44"/>
            <p:cNvSpPr/>
            <p:nvPr/>
          </p:nvSpPr>
          <p:spPr>
            <a:xfrm>
              <a:off x="8515957" y="572703"/>
              <a:ext cx="97500" cy="97500"/>
            </a:xfrm>
            <a:prstGeom prst="ellips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Lato"/>
                <a:ea typeface="Lato"/>
                <a:cs typeface="Lato"/>
                <a:sym typeface="Lato"/>
              </a:endParaRPr>
            </a:p>
          </p:txBody>
        </p:sp>
      </p:grpSp>
      <p:pic>
        <p:nvPicPr>
          <p:cNvPr id="417" name="Google Shape;417;p44"/>
          <p:cNvPicPr preferRelativeResize="0"/>
          <p:nvPr/>
        </p:nvPicPr>
        <p:blipFill>
          <a:blip r:embed="rId3">
            <a:alphaModFix/>
          </a:blip>
          <a:stretch>
            <a:fillRect/>
          </a:stretch>
        </p:blipFill>
        <p:spPr>
          <a:xfrm>
            <a:off x="4070313" y="1158288"/>
            <a:ext cx="4698600" cy="2948700"/>
          </a:xfrm>
          <a:prstGeom prst="roundRect">
            <a:avLst>
              <a:gd name="adj" fmla="val 3136"/>
            </a:avLst>
          </a:prstGeom>
          <a:noFill/>
          <a:ln w="9525" cap="flat" cmpd="sng">
            <a:solidFill>
              <a:srgbClr val="D9D9D9"/>
            </a:solidFill>
            <a:prstDash val="solid"/>
            <a:round/>
            <a:headEnd type="none" w="sm" len="sm"/>
            <a:tailEnd type="none" w="sm" len="sm"/>
          </a:ln>
          <a:effectLst>
            <a:outerShdw blurRad="228600" dist="76200" dir="2760000" algn="bl" rotWithShape="0">
              <a:srgbClr val="000000">
                <a:alpha val="11000"/>
              </a:srgbClr>
            </a:outerShdw>
          </a:effectLst>
        </p:spPr>
      </p:pic>
      <p:sp>
        <p:nvSpPr>
          <p:cNvPr id="418" name="Google Shape;418;p44"/>
          <p:cNvSpPr txBox="1"/>
          <p:nvPr/>
        </p:nvSpPr>
        <p:spPr>
          <a:xfrm>
            <a:off x="457200" y="3099463"/>
            <a:ext cx="3388500" cy="1249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From Snowsight: </a:t>
            </a:r>
            <a:endParaRPr sz="1100">
              <a:solidFill>
                <a:srgbClr val="434343"/>
              </a:solidFill>
            </a:endParaRPr>
          </a:p>
          <a:p>
            <a:pPr marL="0" lvl="0" indent="0" algn="l" rtl="0">
              <a:spcBef>
                <a:spcPts val="0"/>
              </a:spcBef>
              <a:spcAft>
                <a:spcPts val="0"/>
              </a:spcAft>
              <a:buNone/>
            </a:pPr>
            <a:r>
              <a:rPr lang="en-US" sz="1100" b="1">
                <a:solidFill>
                  <a:srgbClr val="434343"/>
                </a:solidFill>
              </a:rPr>
              <a:t>Admin </a:t>
            </a:r>
            <a:r>
              <a:rPr lang="en-US" sz="1100">
                <a:solidFill>
                  <a:srgbClr val="434343"/>
                </a:solidFill>
              </a:rPr>
              <a:t>»</a:t>
            </a:r>
            <a:r>
              <a:rPr lang="en-US" sz="1100" b="1">
                <a:solidFill>
                  <a:srgbClr val="434343"/>
                </a:solidFill>
              </a:rPr>
              <a:t> Cost Management </a:t>
            </a:r>
            <a:r>
              <a:rPr lang="en-US" sz="1100">
                <a:solidFill>
                  <a:srgbClr val="434343"/>
                </a:solidFill>
              </a:rPr>
              <a:t>»</a:t>
            </a:r>
            <a:r>
              <a:rPr lang="en-US" sz="1100" b="1">
                <a:solidFill>
                  <a:srgbClr val="434343"/>
                </a:solidFill>
              </a:rPr>
              <a:t> Anomalies</a:t>
            </a:r>
            <a:r>
              <a:rPr lang="en-US" sz="1100">
                <a:solidFill>
                  <a:srgbClr val="434343"/>
                </a:solidFill>
              </a:rPr>
              <a:t>. </a:t>
            </a:r>
            <a:endParaRPr sz="1100">
              <a:solidFill>
                <a:srgbClr val="434343"/>
              </a:solidFill>
            </a:endParaRPr>
          </a:p>
          <a:p>
            <a:pPr marL="0" lvl="0" indent="0" algn="l" rtl="0">
              <a:spcBef>
                <a:spcPts val="500"/>
              </a:spcBef>
              <a:spcAft>
                <a:spcPts val="0"/>
              </a:spcAft>
              <a:buNone/>
            </a:pPr>
            <a:r>
              <a:rPr lang="en-US" sz="1100">
                <a:solidFill>
                  <a:srgbClr val="434343"/>
                </a:solidFill>
              </a:rPr>
              <a:t>Also accessible from views in the ACCOUNT_USAGE schema and ORGANIZATION_USAGE schema in ORGADMIN enabled accounts and the ORGANIZATION account.</a:t>
            </a:r>
            <a:endParaRPr sz="1100">
              <a:solidFill>
                <a:srgbClr val="434343"/>
              </a:solidFill>
            </a:endParaRPr>
          </a:p>
          <a:p>
            <a:pPr marL="0" lvl="0" indent="0" algn="l" rtl="0">
              <a:spcBef>
                <a:spcPts val="0"/>
              </a:spcBef>
              <a:spcAft>
                <a:spcPts val="0"/>
              </a:spcAft>
              <a:buNone/>
            </a:pPr>
            <a:endParaRPr sz="1100">
              <a:solidFill>
                <a:srgbClr val="434343"/>
              </a:solidFill>
            </a:endParaRPr>
          </a:p>
        </p:txBody>
      </p:sp>
      <p:sp>
        <p:nvSpPr>
          <p:cNvPr id="419" name="Google Shape;419;p44"/>
          <p:cNvSpPr txBox="1"/>
          <p:nvPr/>
        </p:nvSpPr>
        <p:spPr>
          <a:xfrm>
            <a:off x="457200" y="1573663"/>
            <a:ext cx="3032400" cy="507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A dashboard, views and stored procedures to monitor anomalies in spending with the ability to receive notifications.</a:t>
            </a:r>
            <a:endParaRPr sz="1100">
              <a:solidFill>
                <a:srgbClr val="434343"/>
              </a:solidFill>
            </a:endParaRPr>
          </a:p>
        </p:txBody>
      </p:sp>
      <p:sp>
        <p:nvSpPr>
          <p:cNvPr id="420" name="Google Shape;420;p44"/>
          <p:cNvSpPr txBox="1"/>
          <p:nvPr/>
        </p:nvSpPr>
        <p:spPr>
          <a:xfrm>
            <a:off x="457200" y="2507095"/>
            <a:ext cx="3032400" cy="169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100">
                <a:solidFill>
                  <a:srgbClr val="434343"/>
                </a:solidFill>
              </a:rPr>
              <a:t>Detect and track unexpected spending.</a:t>
            </a:r>
            <a:endParaRPr sz="1100">
              <a:solidFill>
                <a:srgbClr val="434343"/>
              </a:solidFill>
            </a:endParaRPr>
          </a:p>
        </p:txBody>
      </p:sp>
      <p:sp>
        <p:nvSpPr>
          <p:cNvPr id="421" name="Google Shape;421;p44"/>
          <p:cNvSpPr/>
          <p:nvPr/>
        </p:nvSpPr>
        <p:spPr>
          <a:xfrm>
            <a:off x="457200" y="1310863"/>
            <a:ext cx="7179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Clr>
                <a:srgbClr val="000000"/>
              </a:buClr>
              <a:buSzPts val="1600"/>
              <a:buFont typeface="Arial"/>
              <a:buNone/>
            </a:pPr>
            <a:r>
              <a:rPr lang="en-US" sz="900" b="1">
                <a:solidFill>
                  <a:srgbClr val="FFFFFF"/>
                </a:solidFill>
              </a:rPr>
              <a:t>WHAT IS IT</a:t>
            </a:r>
            <a:endParaRPr sz="900">
              <a:solidFill>
                <a:srgbClr val="FFFFFF"/>
              </a:solidFill>
            </a:endParaRPr>
          </a:p>
        </p:txBody>
      </p:sp>
      <p:sp>
        <p:nvSpPr>
          <p:cNvPr id="422" name="Google Shape;422;p44"/>
          <p:cNvSpPr/>
          <p:nvPr/>
        </p:nvSpPr>
        <p:spPr>
          <a:xfrm>
            <a:off x="457200" y="2241775"/>
            <a:ext cx="7800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WHY USE IT</a:t>
            </a:r>
            <a:endParaRPr sz="900">
              <a:solidFill>
                <a:srgbClr val="FFFFFF"/>
              </a:solidFill>
            </a:endParaRPr>
          </a:p>
        </p:txBody>
      </p:sp>
      <p:sp>
        <p:nvSpPr>
          <p:cNvPr id="423" name="Google Shape;423;p44"/>
          <p:cNvSpPr/>
          <p:nvPr/>
        </p:nvSpPr>
        <p:spPr>
          <a:xfrm>
            <a:off x="457200" y="2836663"/>
            <a:ext cx="982500" cy="186600"/>
          </a:xfrm>
          <a:prstGeom prst="roundRect">
            <a:avLst>
              <a:gd name="adj" fmla="val 16667"/>
            </a:avLst>
          </a:prstGeom>
          <a:solidFill>
            <a:srgbClr val="28B5E8"/>
          </a:solidFill>
          <a:ln>
            <a:noFill/>
          </a:ln>
        </p:spPr>
        <p:txBody>
          <a:bodyPr spcFirstLastPara="1" wrap="square" lIns="45725" tIns="45725" rIns="0" bIns="45725" anchor="ctr" anchorCtr="0">
            <a:noAutofit/>
          </a:bodyPr>
          <a:lstStyle/>
          <a:p>
            <a:pPr marL="0" lvl="0" indent="0" algn="l" rtl="0">
              <a:spcBef>
                <a:spcPts val="0"/>
              </a:spcBef>
              <a:spcAft>
                <a:spcPts val="0"/>
              </a:spcAft>
              <a:buNone/>
            </a:pPr>
            <a:r>
              <a:rPr lang="en-US" sz="900" b="1">
                <a:solidFill>
                  <a:srgbClr val="FFFFFF"/>
                </a:solidFill>
              </a:rPr>
              <a:t>HOW TO USE IT</a:t>
            </a:r>
            <a:endParaRPr sz="900">
              <a:solidFill>
                <a:srgbClr val="FFFFFF"/>
              </a:solidFill>
            </a:endParaRPr>
          </a:p>
        </p:txBody>
      </p:sp>
    </p:spTree>
  </p:cSld>
  <p:clrMapOvr>
    <a:masterClrMapping/>
  </p:clrMapOvr>
</p:sld>
</file>

<file path=ppt/theme/theme1.xml><?xml version="1.0" encoding="utf-8"?>
<a:theme xmlns:a="http://schemas.openxmlformats.org/drawingml/2006/main" name="Snowflake World Tour 2025">
  <a:themeElements>
    <a:clrScheme name="Snowflake Corp Colors">
      <a:dk1>
        <a:srgbClr val="252525"/>
      </a:dk1>
      <a:lt1>
        <a:srgbClr val="FFFFFF"/>
      </a:lt1>
      <a:dk2>
        <a:srgbClr val="11567F"/>
      </a:dk2>
      <a:lt2>
        <a:srgbClr val="FFFFFF"/>
      </a:lt2>
      <a:accent1>
        <a:srgbClr val="28B5E8"/>
      </a:accent1>
      <a:accent2>
        <a:srgbClr val="11567F"/>
      </a:accent2>
      <a:accent3>
        <a:srgbClr val="71D3DC"/>
      </a:accent3>
      <a:accent4>
        <a:srgbClr val="FF9F36"/>
      </a:accent4>
      <a:accent5>
        <a:srgbClr val="7D44CF"/>
      </a:accent5>
      <a:accent6>
        <a:srgbClr val="D35B90"/>
      </a:accent6>
      <a:hlink>
        <a:srgbClr val="28B5E8"/>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2698</Words>
  <Application>Microsoft Macintosh PowerPoint</Application>
  <PresentationFormat>On-screen Show (16:9)</PresentationFormat>
  <Paragraphs>381</Paragraphs>
  <Slides>27</Slides>
  <Notes>27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Consolas</vt:lpstr>
      <vt:lpstr>Lato</vt:lpstr>
      <vt:lpstr>Calibri</vt:lpstr>
      <vt:lpstr>Courier New</vt:lpstr>
      <vt:lpstr>Arial Black</vt:lpstr>
      <vt:lpstr>Snowflake World Tour 2025</vt:lpstr>
      <vt:lpstr>WHAT’S NEW  MANAGING COSTS AND OPTIMIZING PERFORMANCE IN SNOWFLAKE</vt:lpstr>
      <vt:lpstr>Safe Harbor and Disclaimers</vt:lpstr>
      <vt:lpstr>PowerPoint Presentation</vt:lpstr>
      <vt:lpstr>AGENDA</vt:lpstr>
      <vt:lpstr>INTRODUCTION</vt:lpstr>
      <vt:lpstr>The Customer Journey</vt:lpstr>
      <vt:lpstr>Cost and Performance Management on Snowflake</vt:lpstr>
      <vt:lpstr>VISIBILITY</vt:lpstr>
      <vt:lpstr>Cost-Based Anomaly Detection</vt:lpstr>
      <vt:lpstr>View Organization Anomalies</vt:lpstr>
      <vt:lpstr>Cost Anomaly Views</vt:lpstr>
      <vt:lpstr>Programmatic Interface for Anomalies</vt:lpstr>
      <vt:lpstr>Non-Admin Roles for Cost Management</vt:lpstr>
      <vt:lpstr>Org-Level Query Cost Attribution</vt:lpstr>
      <vt:lpstr>Performance Explorer</vt:lpstr>
      <vt:lpstr>Grouped Query History &amp; Query Profile</vt:lpstr>
      <vt:lpstr>Detailed Pruning History Views</vt:lpstr>
      <vt:lpstr>CONTROL</vt:lpstr>
      <vt:lpstr>Setting up Global Tags in the Organization</vt:lpstr>
      <vt:lpstr>Tag-Based Budgets</vt:lpstr>
      <vt:lpstr>Programmatic Interface for Budgets</vt:lpstr>
      <vt:lpstr>OPTIMIZATION</vt:lpstr>
      <vt:lpstr>Detect Large Intervals Between Queries</vt:lpstr>
      <vt:lpstr>Query Insights</vt:lpstr>
      <vt:lpstr>Query Acceleration Service Eligibility Improvements</vt:lpstr>
      <vt:lpstr>Intelligent Workload Optimizations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Bob Morrison</cp:lastModifiedBy>
  <cp:revision>1</cp:revision>
  <dcterms:modified xsi:type="dcterms:W3CDTF">2025-09-27T13:23:07Z</dcterms:modified>
</cp:coreProperties>
</file>